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Lst>
  <p:sldSz cy="5143500" cx="9144000"/>
  <p:notesSz cx="6858000" cy="9144000"/>
  <p:embeddedFontLst>
    <p:embeddedFont>
      <p:font typeface="Roboto"/>
      <p:regular r:id="rId143"/>
      <p:bold r:id="rId144"/>
      <p:italic r:id="rId145"/>
      <p:boldItalic r:id="rId146"/>
    </p:embeddedFont>
    <p:embeddedFont>
      <p:font typeface="Libre Baskerville"/>
      <p:regular r:id="rId147"/>
      <p:bold r:id="rId148"/>
      <p:italic r:id="rId149"/>
    </p:embeddedFont>
    <p:embeddedFont>
      <p:font typeface="Noto Sans Symbols"/>
      <p:regular r:id="rId150"/>
      <p:bold r:id="rId151"/>
    </p:embeddedFont>
    <p:embeddedFont>
      <p:font typeface="Gill Sans"/>
      <p:regular r:id="rId152"/>
      <p:bold r:id="rId153"/>
    </p:embeddedFont>
    <p:embeddedFont>
      <p:font typeface="Cambria Math"/>
      <p:regular r:id="rId154"/>
    </p:embeddedFont>
    <p:embeddedFont>
      <p:font typeface="Open Sans"/>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390A12-7606-4117-8949-7788A3134404}">
  <a:tblStyle styleId="{C2390A12-7606-4117-8949-7788A31344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9340D6F-A0C5-4D45-BFBB-F9E98BD33702}"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2C969F-7870-4A3F-8B02-072C53E029D9}" styleName="Table_2">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NotoSansSymbols-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LibreBaskerville-italic.fntdata"/><Relationship Id="rId4" Type="http://schemas.openxmlformats.org/officeDocument/2006/relationships/tableStyles" Target="tableStyles.xml"/><Relationship Id="rId148" Type="http://schemas.openxmlformats.org/officeDocument/2006/relationships/font" Target="fonts/LibreBaskerville-bold.fntdata"/><Relationship Id="rId9" Type="http://schemas.openxmlformats.org/officeDocument/2006/relationships/slide" Target="slides/slide2.xml"/><Relationship Id="rId143" Type="http://schemas.openxmlformats.org/officeDocument/2006/relationships/font" Target="fonts/Roboto-regular.fntdata"/><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LibreBaskerville-regular.fntdata"/><Relationship Id="rId6" Type="http://schemas.openxmlformats.org/officeDocument/2006/relationships/slideMaster" Target="slideMasters/slideMaster2.xml"/><Relationship Id="rId146" Type="http://schemas.openxmlformats.org/officeDocument/2006/relationships/font" Target="fonts/Roboto-boldItalic.fntdata"/><Relationship Id="rId7" Type="http://schemas.openxmlformats.org/officeDocument/2006/relationships/notesMaster" Target="notesMasters/notesMaster1.xml"/><Relationship Id="rId145" Type="http://schemas.openxmlformats.org/officeDocument/2006/relationships/font" Target="fonts/Roboto-italic.fntdata"/><Relationship Id="rId8" Type="http://schemas.openxmlformats.org/officeDocument/2006/relationships/slide" Target="slides/slide1.xml"/><Relationship Id="rId144" Type="http://schemas.openxmlformats.org/officeDocument/2006/relationships/font" Target="fonts/Roboto-bold.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CambriaMath-regular.fntdata"/><Relationship Id="rId58" Type="http://schemas.openxmlformats.org/officeDocument/2006/relationships/slide" Target="slides/slide51.xml"/><Relationship Id="rId153" Type="http://schemas.openxmlformats.org/officeDocument/2006/relationships/font" Target="fonts/GillSans-bold.fntdata"/><Relationship Id="rId152" Type="http://schemas.openxmlformats.org/officeDocument/2006/relationships/font" Target="fonts/GillSans-regular.fntdata"/><Relationship Id="rId151" Type="http://schemas.openxmlformats.org/officeDocument/2006/relationships/font" Target="fonts/NotoSansSymbols-bold.fntdata"/><Relationship Id="rId158" Type="http://schemas.openxmlformats.org/officeDocument/2006/relationships/font" Target="fonts/OpenSans-boldItalic.fntdata"/><Relationship Id="rId157" Type="http://schemas.openxmlformats.org/officeDocument/2006/relationships/font" Target="fonts/OpenSans-italic.fntdata"/><Relationship Id="rId156" Type="http://schemas.openxmlformats.org/officeDocument/2006/relationships/font" Target="fonts/OpenSans-bold.fntdata"/><Relationship Id="rId155" Type="http://schemas.openxmlformats.org/officeDocument/2006/relationships/font" Target="fonts/Open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310732c60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20310732c60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20310732c60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0310732c60_0_14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0310732c60_0_1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0310732c60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g20310732c60_0_67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0310732c60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20310732c60_0_70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0310732c60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20310732c60_0_73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0310732c60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g20310732c60_0_74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0310732c60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20310732c60_0_76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0310732c60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20310732c60_0_77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0310732c60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20310732c60_0_78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0310732c6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20310732c60_0_78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0310732c60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20310732c60_0_79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0310732c6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g20310732c60_0_80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0310732c60_0_14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0310732c60_0_1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0310732c60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20310732c60_0_80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0310732c6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20310732c60_0_8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0310732c6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20310732c60_0_82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0310732c60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g20310732c60_0_83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0310732c6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20310732c60_0_85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0310732c60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g20310732c60_0_87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0310732c6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20310732c60_0_89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0310732c60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g20310732c60_0_89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0310732c60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g20310732c60_0_90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0310732c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g20310732c60_0_9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310732c6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310732c6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0310732c60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20310732c60_0_92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0310732c60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20310732c60_0_92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0310732c60_0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20310732c60_0_2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0310732c60_0_2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20310732c60_0_25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 sz="1200">
                <a:solidFill>
                  <a:schemeClr val="dk1"/>
                </a:solidFill>
                <a:latin typeface="Calibri"/>
                <a:ea typeface="Calibri"/>
                <a:cs typeface="Calibri"/>
                <a:sym typeface="Calibri"/>
              </a:rPr>
              <a:t>задача модели логистической регрессии как раз и состоит в том, чтобы определить параметры , при которых значение функции потерь </a:t>
            </a:r>
            <a:r>
              <a:rPr b="0" i="1" lang="ru" sz="1200">
                <a:solidFill>
                  <a:schemeClr val="dk1"/>
                </a:solidFill>
                <a:latin typeface="Calibri"/>
                <a:ea typeface="Calibri"/>
                <a:cs typeface="Calibri"/>
                <a:sym typeface="Calibri"/>
              </a:rPr>
              <a:t>Logistic Loss</a:t>
            </a:r>
            <a:r>
              <a:rPr b="0" i="0" lang="ru" sz="1200">
                <a:solidFill>
                  <a:schemeClr val="dk1"/>
                </a:solidFill>
                <a:latin typeface="Calibri"/>
                <a:ea typeface="Calibri"/>
                <a:cs typeface="Calibri"/>
                <a:sym typeface="Calibri"/>
              </a:rPr>
              <a:t> будет стремиться к минимальному. </a:t>
            </a:r>
            <a:endParaRPr/>
          </a:p>
        </p:txBody>
      </p:sp>
      <p:sp>
        <p:nvSpPr>
          <p:cNvPr id="1390" name="Google Shape;1390;g20310732c60_0_25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0310732c60_0_2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g20310732c60_0_25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g20310732c60_0_25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0310732c60_0_2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g20310732c60_0_25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
              <a:t>В результате численного решения будут определены параметры функции линейного разделения. Визуальная проверка показывает корректность разделения двух классов</a:t>
            </a:r>
            <a:endParaRPr/>
          </a:p>
        </p:txBody>
      </p:sp>
      <p:sp>
        <p:nvSpPr>
          <p:cNvPr id="1415" name="Google Shape;1415;g20310732c60_0_25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0310732c60_0_2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g20310732c60_0_25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ru" sz="1200">
                <a:solidFill>
                  <a:schemeClr val="dk1"/>
                </a:solidFill>
                <a:latin typeface="Calibri"/>
                <a:ea typeface="Calibri"/>
                <a:cs typeface="Calibri"/>
                <a:sym typeface="Calibri"/>
              </a:rPr>
              <a:t>Истинный Позитив</a:t>
            </a:r>
            <a:r>
              <a:rPr b="0" i="0" lang="ru" sz="1200">
                <a:solidFill>
                  <a:schemeClr val="dk1"/>
                </a:solidFill>
                <a:latin typeface="Calibri"/>
                <a:ea typeface="Calibri"/>
                <a:cs typeface="Calibri"/>
                <a:sym typeface="Calibri"/>
              </a:rPr>
              <a:t>(TP): Это относится к случаям, в которых мы предсказывали «</a:t>
            </a:r>
            <a:r>
              <a:rPr b="1" i="0" lang="ru" sz="1200">
                <a:solidFill>
                  <a:schemeClr val="dk1"/>
                </a:solidFill>
                <a:latin typeface="Calibri"/>
                <a:ea typeface="Calibri"/>
                <a:cs typeface="Calibri"/>
                <a:sym typeface="Calibri"/>
              </a:rPr>
              <a:t>ДА</a:t>
            </a:r>
            <a:r>
              <a:rPr b="0" i="0" lang="ru" sz="1200">
                <a:solidFill>
                  <a:schemeClr val="dk1"/>
                </a:solidFill>
                <a:latin typeface="Calibri"/>
                <a:ea typeface="Calibri"/>
                <a:cs typeface="Calibri"/>
                <a:sym typeface="Calibri"/>
              </a:rPr>
              <a:t>И наш прогноз был на самом деле</a:t>
            </a:r>
            <a:r>
              <a:rPr b="1" i="0" lang="ru" sz="1200">
                <a:solidFill>
                  <a:schemeClr val="dk1"/>
                </a:solidFill>
                <a:latin typeface="Calibri"/>
                <a:ea typeface="Calibri"/>
                <a:cs typeface="Calibri"/>
                <a:sym typeface="Calibri"/>
              </a:rPr>
              <a:t>ПРАВДА</a:t>
            </a:r>
            <a:br>
              <a:rPr b="1" i="0" lang="ru" sz="1200">
                <a:solidFill>
                  <a:schemeClr val="dk1"/>
                </a:solidFill>
                <a:latin typeface="Calibri"/>
                <a:ea typeface="Calibri"/>
                <a:cs typeface="Calibri"/>
                <a:sym typeface="Calibri"/>
              </a:rPr>
            </a:br>
            <a:r>
              <a:rPr b="0" i="0" lang="ru" sz="1200">
                <a:solidFill>
                  <a:schemeClr val="dk1"/>
                </a:solidFill>
                <a:latin typeface="Calibri"/>
                <a:ea typeface="Calibri"/>
                <a:cs typeface="Calibri"/>
                <a:sym typeface="Calibri"/>
              </a:rPr>
              <a:t>(Например, у пациента на самом деле диабет, и вы предсказали, что это правда)</a:t>
            </a:r>
            <a:endParaRPr/>
          </a:p>
          <a:p>
            <a:pPr indent="0" lvl="0" marL="0" rtl="0" algn="l">
              <a:spcBef>
                <a:spcPts val="0"/>
              </a:spcBef>
              <a:spcAft>
                <a:spcPts val="0"/>
              </a:spcAft>
              <a:buNone/>
            </a:pPr>
            <a:r>
              <a:rPr b="1" i="0" lang="ru" sz="1200">
                <a:solidFill>
                  <a:schemeClr val="dk1"/>
                </a:solidFill>
                <a:latin typeface="Calibri"/>
                <a:ea typeface="Calibri"/>
                <a:cs typeface="Calibri"/>
                <a:sym typeface="Calibri"/>
              </a:rPr>
              <a:t>Правда отрицательный</a:t>
            </a:r>
            <a:r>
              <a:rPr b="0" i="0" lang="ru" sz="1200">
                <a:solidFill>
                  <a:schemeClr val="dk1"/>
                </a:solidFill>
                <a:latin typeface="Calibri"/>
                <a:ea typeface="Calibri"/>
                <a:cs typeface="Calibri"/>
                <a:sym typeface="Calibri"/>
              </a:rPr>
              <a:t>(TN): это относится к случаям, в которых мы предсказывали «</a:t>
            </a:r>
            <a:r>
              <a:rPr b="1" i="0" lang="ru" sz="1200">
                <a:solidFill>
                  <a:schemeClr val="dk1"/>
                </a:solidFill>
                <a:latin typeface="Calibri"/>
                <a:ea typeface="Calibri"/>
                <a:cs typeface="Calibri"/>
                <a:sym typeface="Calibri"/>
              </a:rPr>
              <a:t>НЕТ</a:t>
            </a:r>
            <a:r>
              <a:rPr b="0" i="0" lang="ru" sz="1200">
                <a:solidFill>
                  <a:schemeClr val="dk1"/>
                </a:solidFill>
                <a:latin typeface="Calibri"/>
                <a:ea typeface="Calibri"/>
                <a:cs typeface="Calibri"/>
                <a:sym typeface="Calibri"/>
              </a:rPr>
              <a:t>И наш прогноз был на самом деле</a:t>
            </a:r>
            <a:r>
              <a:rPr b="1" i="0" lang="ru" sz="1200">
                <a:solidFill>
                  <a:schemeClr val="dk1"/>
                </a:solidFill>
                <a:latin typeface="Calibri"/>
                <a:ea typeface="Calibri"/>
                <a:cs typeface="Calibri"/>
                <a:sym typeface="Calibri"/>
              </a:rPr>
              <a:t>ПРАВДА</a:t>
            </a:r>
            <a:br>
              <a:rPr b="1" i="0" lang="ru" sz="1200">
                <a:solidFill>
                  <a:schemeClr val="dk1"/>
                </a:solidFill>
                <a:latin typeface="Calibri"/>
                <a:ea typeface="Calibri"/>
                <a:cs typeface="Calibri"/>
                <a:sym typeface="Calibri"/>
              </a:rPr>
            </a:br>
            <a:r>
              <a:rPr b="0" i="0" lang="ru" sz="1200">
                <a:solidFill>
                  <a:schemeClr val="dk1"/>
                </a:solidFill>
                <a:latin typeface="Calibri"/>
                <a:ea typeface="Calibri"/>
                <a:cs typeface="Calibri"/>
                <a:sym typeface="Calibri"/>
              </a:rPr>
              <a:t>(Например, у пациента нет диабета, и вы предсказали то же самое.)</a:t>
            </a:r>
            <a:endParaRPr/>
          </a:p>
          <a:p>
            <a:pPr indent="0" lvl="0" marL="0" rtl="0" algn="l">
              <a:spcBef>
                <a:spcPts val="0"/>
              </a:spcBef>
              <a:spcAft>
                <a:spcPts val="0"/>
              </a:spcAft>
              <a:buNone/>
            </a:pPr>
            <a:r>
              <a:rPr b="1" i="0" lang="ru" sz="1200">
                <a:solidFill>
                  <a:schemeClr val="dk1"/>
                </a:solidFill>
                <a:latin typeface="Calibri"/>
                <a:ea typeface="Calibri"/>
                <a:cs typeface="Calibri"/>
                <a:sym typeface="Calibri"/>
              </a:rPr>
              <a:t>Ложно положительный</a:t>
            </a:r>
            <a:r>
              <a:rPr b="0" i="0" lang="ru" sz="1200">
                <a:solidFill>
                  <a:schemeClr val="dk1"/>
                </a:solidFill>
                <a:latin typeface="Calibri"/>
                <a:ea typeface="Calibri"/>
                <a:cs typeface="Calibri"/>
                <a:sym typeface="Calibri"/>
              </a:rPr>
              <a:t>(FP): это относится к случаям, в которых мы предсказывали «</a:t>
            </a:r>
            <a:r>
              <a:rPr b="1" i="0" lang="ru" sz="1200">
                <a:solidFill>
                  <a:schemeClr val="dk1"/>
                </a:solidFill>
                <a:latin typeface="Calibri"/>
                <a:ea typeface="Calibri"/>
                <a:cs typeface="Calibri"/>
                <a:sym typeface="Calibri"/>
              </a:rPr>
              <a:t>ДА</a:t>
            </a:r>
            <a:r>
              <a:rPr b="0" i="0" lang="ru" sz="1200">
                <a:solidFill>
                  <a:schemeClr val="dk1"/>
                </a:solidFill>
                <a:latin typeface="Calibri"/>
                <a:ea typeface="Calibri"/>
                <a:cs typeface="Calibri"/>
                <a:sym typeface="Calibri"/>
              </a:rPr>
              <a:t>», Но наш прогноз оказался</a:t>
            </a:r>
            <a:r>
              <a:rPr b="1" i="0" lang="ru" sz="1200">
                <a:solidFill>
                  <a:schemeClr val="dk1"/>
                </a:solidFill>
                <a:latin typeface="Calibri"/>
                <a:ea typeface="Calibri"/>
                <a:cs typeface="Calibri"/>
                <a:sym typeface="Calibri"/>
              </a:rPr>
              <a:t>ЛОЖНЫЙ</a:t>
            </a:r>
            <a:br>
              <a:rPr b="0" i="0" lang="ru" sz="1200">
                <a:solidFill>
                  <a:schemeClr val="dk1"/>
                </a:solidFill>
                <a:latin typeface="Calibri"/>
                <a:ea typeface="Calibri"/>
                <a:cs typeface="Calibri"/>
                <a:sym typeface="Calibri"/>
              </a:rPr>
            </a:br>
            <a:r>
              <a:rPr b="0" i="0" lang="ru" sz="1200">
                <a:solidFill>
                  <a:schemeClr val="dk1"/>
                </a:solidFill>
                <a:latin typeface="Calibri"/>
                <a:ea typeface="Calibri"/>
                <a:cs typeface="Calibri"/>
                <a:sym typeface="Calibri"/>
              </a:rPr>
              <a:t>(У пациента не было диабета, но наша модель предсказала, что он / она диабетик)</a:t>
            </a:r>
            <a:endParaRPr/>
          </a:p>
          <a:p>
            <a:pPr indent="0" lvl="0" marL="0" rtl="0" algn="l">
              <a:spcBef>
                <a:spcPts val="0"/>
              </a:spcBef>
              <a:spcAft>
                <a:spcPts val="0"/>
              </a:spcAft>
              <a:buNone/>
            </a:pPr>
            <a:r>
              <a:rPr b="1" i="0" lang="ru" sz="1200">
                <a:solidFill>
                  <a:schemeClr val="dk1"/>
                </a:solidFill>
                <a:latin typeface="Calibri"/>
                <a:ea typeface="Calibri"/>
                <a:cs typeface="Calibri"/>
                <a:sym typeface="Calibri"/>
              </a:rPr>
              <a:t>Ложный Отрицательный</a:t>
            </a:r>
            <a:r>
              <a:rPr b="0" i="0" lang="ru" sz="1200">
                <a:solidFill>
                  <a:schemeClr val="dk1"/>
                </a:solidFill>
                <a:latin typeface="Calibri"/>
                <a:ea typeface="Calibri"/>
                <a:cs typeface="Calibri"/>
                <a:sym typeface="Calibri"/>
              </a:rPr>
              <a:t>(FN): это относится к случаям, в которых мы предсказывали «</a:t>
            </a:r>
            <a:r>
              <a:rPr b="1" i="0" lang="ru" sz="1200">
                <a:solidFill>
                  <a:schemeClr val="dk1"/>
                </a:solidFill>
                <a:latin typeface="Calibri"/>
                <a:ea typeface="Calibri"/>
                <a:cs typeface="Calibri"/>
                <a:sym typeface="Calibri"/>
              </a:rPr>
              <a:t>НЕТ</a:t>
            </a:r>
            <a:r>
              <a:rPr b="0" i="0" lang="ru" sz="1200">
                <a:solidFill>
                  <a:schemeClr val="dk1"/>
                </a:solidFill>
                <a:latin typeface="Calibri"/>
                <a:ea typeface="Calibri"/>
                <a:cs typeface="Calibri"/>
                <a:sym typeface="Calibri"/>
              </a:rPr>
              <a:t>Но наш прогноз оказался</a:t>
            </a:r>
            <a:r>
              <a:rPr b="1" i="0" lang="ru" sz="1200">
                <a:solidFill>
                  <a:schemeClr val="dk1"/>
                </a:solidFill>
                <a:latin typeface="Calibri"/>
                <a:ea typeface="Calibri"/>
                <a:cs typeface="Calibri"/>
                <a:sym typeface="Calibri"/>
              </a:rPr>
              <a:t>ЛОЖНЫЙ</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425" name="Google Shape;1425;g20310732c60_0_25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0310732c60_0_2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20310732c60_0_2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0310732c60_0_2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g20310732c60_0_25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
              <a:t>Предположим, что в электронный почтовый ящик пришло 10 сообщений, часть из которых является нормальными, а часть – спамом</a:t>
            </a:r>
            <a:endParaRPr/>
          </a:p>
        </p:txBody>
      </p:sp>
      <p:sp>
        <p:nvSpPr>
          <p:cNvPr id="1444" name="Google Shape;1444;g20310732c60_0_25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0310732c60_0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20310732c60_0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0310732c6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0310732c6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0310732c60_0_20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g20310732c60_0_20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0310732c60_0_20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g20310732c60_0_2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0310732c60_0_20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20310732c60_0_20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0310732c60_0_20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g20310732c60_0_2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0310732c60_0_20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g20310732c60_0_20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0310732c60_0_20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g20310732c60_0_20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310732c6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0310732c6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0310732c6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0310732c6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310732c6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310732c6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310732c6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0310732c6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0310732c6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0310732c6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0310732c6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0310732c6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310732c60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310732c60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310732c6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310732c6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0310732c60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0310732c6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310732c6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0310732c6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0310732c6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0310732c6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0310732c6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0310732c6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0310732c6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0310732c6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310732c6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310732c6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0310732c60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0310732c60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310732c60_0_17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0310732c60_0_1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0310732c60_0_17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0310732c60_0_1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310732c60_0_13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0310732c60_0_1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0310732c60_0_1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0310732c60_0_17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0310732c60_0_17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0310732c60_0_17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20310732c60_0_1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0310732c60_0_17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0310732c60_0_1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0310732c60_0_17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0310732c60_0_1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0310732c60_0_18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0310732c60_0_1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0310732c60_0_18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0310732c60_0_1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0310732c60_0_18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0310732c60_0_1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0310732c60_0_18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20310732c60_0_1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0310732c60_0_18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0310732c60_0_1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0310732c60_0_18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0310732c60_0_1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0310732c60_0_1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0310732c60_0_1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0310732c60_0_18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0310732c60_0_18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0310732c60_0_18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20310732c60_0_18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310732c60_0_18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0310732c60_0_1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310732c60_0_18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0310732c60_0_18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0310732c60_0_18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0310732c60_0_18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0310732c60_0_18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0310732c60_0_1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0310732c60_0_18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20310732c60_0_1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0310732c60_0_18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20310732c60_0_18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0310732c60_0_19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20310732c60_0_1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0310732c60_0_19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20310732c60_0_1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310732c60_0_13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0310732c60_0_1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0310732c60_0_19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20310732c60_0_19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0310732c60_0_19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20310732c60_0_1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0310732c60_0_19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0310732c60_0_1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0310732c60_0_19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20310732c60_0_19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0310732c60_0_19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20310732c60_0_19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0310732c60_0_19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20310732c60_0_1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0310732c60_0_19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20310732c60_0_1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0310732c60_0_19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20310732c60_0_19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0310732c60_0_19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20310732c60_0_1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0310732c60_0_19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20310732c60_0_19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310732c60_0_1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0310732c60_0_1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0310732c60_0_19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0310732c60_0_19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0310732c6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0310732c6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0310732c6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0310732c60_0_38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0310732c6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20310732c60_0_38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0310732c6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0310732c60_0_39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0310732c6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0310732c60_0_40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0310732c6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0310732c60_0_40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0310732c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20310732c60_0_4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0310732c6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20310732c60_0_41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0310732c60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0310732c60_0_42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310732c60_0_1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0310732c60_0_1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0310732c6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20310732c60_0_43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0310732c60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20310732c60_0_44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0310732c6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20310732c60_0_44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0310732c6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20310732c60_0_45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0310732c60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0310732c60_0_46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0310732c6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20310732c60_0_48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0310732c6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20310732c60_0_50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0310732c6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20310732c60_0_50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0310732c6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20310732c60_0_5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0310732c60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20310732c60_0_52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310732c60_0_13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0310732c60_0_1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0310732c60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20310732c60_0_52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0310732c6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20310732c60_0_53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0310732c60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20310732c60_0_54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0310732c6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0310732c60_0_56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0310732c6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20310732c60_0_57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0310732c6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20310732c60_0_59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0310732c60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20310732c60_0_60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310732c60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20310732c60_0_6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0310732c60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g20310732c60_0_9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0310732c6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20310732c60_0_10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310732c60_0_14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0310732c60_0_1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e03f61d8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2e03f61d83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0310732c60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0310732c60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0310732c60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0310732c60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0310732c60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0310732c60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0310732c60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0310732c60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0310732c6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0310732c6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0310732c60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20310732c60_0_62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0310732c60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20310732c60_0_62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310732c6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20310732c60_0_64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0310732c60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20310732c60_0_66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Google Shape;72;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grpSp>
        <p:nvGrpSpPr>
          <p:cNvPr id="74" name="Google Shape;74;p16"/>
          <p:cNvGrpSpPr/>
          <p:nvPr/>
        </p:nvGrpSpPr>
        <p:grpSpPr>
          <a:xfrm>
            <a:off x="0" y="3903669"/>
            <a:ext cx="9144000" cy="1239925"/>
            <a:chOff x="0" y="3903669"/>
            <a:chExt cx="9144000" cy="1239925"/>
          </a:xfrm>
        </p:grpSpPr>
        <p:sp>
          <p:nvSpPr>
            <p:cNvPr id="75" name="Google Shape;75;p16"/>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6" name="Google Shape;86;p17"/>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7" name="Google Shape;87;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4" name="Google Shape;94;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95" name="Shape 95"/>
        <p:cNvGrpSpPr/>
        <p:nvPr/>
      </p:nvGrpSpPr>
      <p:grpSpPr>
        <a:xfrm>
          <a:off x="0" y="0"/>
          <a:ext cx="0" cy="0"/>
          <a:chOff x="0" y="0"/>
          <a:chExt cx="0" cy="0"/>
        </a:xfrm>
      </p:grpSpPr>
      <p:grpSp>
        <p:nvGrpSpPr>
          <p:cNvPr id="96" name="Google Shape;96;p20"/>
          <p:cNvGrpSpPr/>
          <p:nvPr/>
        </p:nvGrpSpPr>
        <p:grpSpPr>
          <a:xfrm>
            <a:off x="6098378" y="5"/>
            <a:ext cx="3045625" cy="2030570"/>
            <a:chOff x="6098378" y="5"/>
            <a:chExt cx="3045625" cy="2030570"/>
          </a:xfrm>
        </p:grpSpPr>
        <p:sp>
          <p:nvSpPr>
            <p:cNvPr id="97" name="Google Shape;97;p20"/>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3" name="Google Shape;103;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1"/>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7" name="Google Shape;107;p21"/>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Google Shape;108;p21"/>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10" name="Google Shape;110;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2"/>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3" name="Google Shape;113;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Google Shape;115;p23"/>
          <p:cNvGrpSpPr/>
          <p:nvPr/>
        </p:nvGrpSpPr>
        <p:grpSpPr>
          <a:xfrm>
            <a:off x="6098378" y="5"/>
            <a:ext cx="3045625" cy="2030570"/>
            <a:chOff x="6098378" y="5"/>
            <a:chExt cx="3045625" cy="2030570"/>
          </a:xfrm>
        </p:grpSpPr>
        <p:sp>
          <p:nvSpPr>
            <p:cNvPr id="116" name="Google Shape;116;p2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22" name="Google Shape;122;p23"/>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123" name="Google Shape;123;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p:cSld name="1_Титульный слайд">
    <p:bg>
      <p:bgPr>
        <a:solidFill>
          <a:srgbClr val="3F3F3F"/>
        </a:solidFill>
      </p:bgPr>
    </p:bg>
    <p:spTree>
      <p:nvGrpSpPr>
        <p:cNvPr id="126" name="Shape 126"/>
        <p:cNvGrpSpPr/>
        <p:nvPr/>
      </p:nvGrpSpPr>
      <p:grpSpPr>
        <a:xfrm>
          <a:off x="0" y="0"/>
          <a:ext cx="0" cy="0"/>
          <a:chOff x="0" y="0"/>
          <a:chExt cx="0" cy="0"/>
        </a:xfrm>
      </p:grpSpPr>
      <p:sp>
        <p:nvSpPr>
          <p:cNvPr id="127" name="Google Shape;127;p25"/>
          <p:cNvSpPr/>
          <p:nvPr>
            <p:ph idx="2" type="pic"/>
          </p:nvPr>
        </p:nvSpPr>
        <p:spPr>
          <a:xfrm>
            <a:off x="0" y="0"/>
            <a:ext cx="9144000" cy="5143500"/>
          </a:xfrm>
          <a:prstGeom prst="rect">
            <a:avLst/>
          </a:prstGeom>
          <a:solidFill>
            <a:srgbClr val="3F3F3F"/>
          </a:solidFill>
          <a:ln>
            <a:noFill/>
          </a:ln>
        </p:spPr>
      </p:sp>
      <p:sp>
        <p:nvSpPr>
          <p:cNvPr id="128" name="Google Shape;128;p25"/>
          <p:cNvSpPr txBox="1"/>
          <p:nvPr>
            <p:ph type="ctrTitle"/>
          </p:nvPr>
        </p:nvSpPr>
        <p:spPr>
          <a:xfrm>
            <a:off x="1890000" y="0"/>
            <a:ext cx="7254000" cy="5143500"/>
          </a:xfrm>
          <a:prstGeom prst="rect">
            <a:avLst/>
          </a:prstGeom>
          <a:solidFill>
            <a:schemeClr val="dk2">
              <a:alpha val="69800"/>
            </a:schemeClr>
          </a:solidFill>
          <a:ln>
            <a:noFill/>
          </a:ln>
        </p:spPr>
        <p:txBody>
          <a:bodyPr anchorCtr="0" anchor="ctr" bIns="0" lIns="837000" spcFirstLastPara="1" rIns="135000" wrap="square" tIns="0">
            <a:noAutofit/>
          </a:bodyPr>
          <a:lstStyle>
            <a:lvl1pPr lvl="0" rtl="0" algn="l">
              <a:lnSpc>
                <a:spcPct val="90000"/>
              </a:lnSpc>
              <a:spcBef>
                <a:spcPts val="0"/>
              </a:spcBef>
              <a:spcAft>
                <a:spcPts val="0"/>
              </a:spcAft>
              <a:buClr>
                <a:schemeClr val="lt1"/>
              </a:buClr>
              <a:buSzPts val="3800"/>
              <a:buFont typeface="Gill Sans"/>
              <a:buNone/>
              <a:defRPr sz="3800" cap="none">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25"/>
          <p:cNvSpPr txBox="1"/>
          <p:nvPr>
            <p:ph idx="1" type="subTitle"/>
          </p:nvPr>
        </p:nvSpPr>
        <p:spPr>
          <a:xfrm>
            <a:off x="2700000" y="3207335"/>
            <a:ext cx="3871200" cy="465000"/>
          </a:xfrm>
          <a:prstGeom prst="rect">
            <a:avLst/>
          </a:prstGeom>
          <a:gradFill>
            <a:gsLst>
              <a:gs pos="0">
                <a:schemeClr val="dk2"/>
              </a:gs>
              <a:gs pos="100000">
                <a:schemeClr val="accent2"/>
              </a:gs>
            </a:gsLst>
            <a:lin ang="14400033" scaled="0"/>
          </a:gradFill>
          <a:ln>
            <a:noFill/>
          </a:ln>
        </p:spPr>
        <p:txBody>
          <a:bodyPr anchorCtr="0" anchor="ctr" bIns="0" lIns="108000" spcFirstLastPara="1" rIns="0" wrap="square" tIns="0">
            <a:noAutofit/>
          </a:bodyPr>
          <a:lstStyle>
            <a:lvl1pPr lvl="0" rtl="0" algn="l">
              <a:lnSpc>
                <a:spcPct val="100000"/>
              </a:lnSpc>
              <a:spcBef>
                <a:spcPts val="0"/>
              </a:spcBef>
              <a:spcAft>
                <a:spcPts val="0"/>
              </a:spcAft>
              <a:buSzPts val="1800"/>
              <a:buNone/>
              <a:defRPr b="1" i="1" sz="1800">
                <a:solidFill>
                  <a:schemeClr val="accent1"/>
                </a:solidFill>
              </a:defRPr>
            </a:lvl1pPr>
            <a:lvl2pPr lvl="1" rtl="0" algn="ctr">
              <a:lnSpc>
                <a:spcPct val="100000"/>
              </a:lnSpc>
              <a:spcBef>
                <a:spcPts val="800"/>
              </a:spcBef>
              <a:spcAft>
                <a:spcPts val="0"/>
              </a:spcAft>
              <a:buSzPts val="1500"/>
              <a:buFont typeface="Arial"/>
              <a:buNone/>
              <a:defRPr sz="1500"/>
            </a:lvl2pPr>
            <a:lvl3pPr lvl="2" rtl="0" algn="ctr">
              <a:lnSpc>
                <a:spcPct val="100000"/>
              </a:lnSpc>
              <a:spcBef>
                <a:spcPts val="800"/>
              </a:spcBef>
              <a:spcAft>
                <a:spcPts val="0"/>
              </a:spcAft>
              <a:buSzPts val="1400"/>
              <a:buNone/>
              <a:defRPr sz="1400"/>
            </a:lvl3pPr>
            <a:lvl4pPr lvl="3" rtl="0" algn="ctr">
              <a:lnSpc>
                <a:spcPct val="100000"/>
              </a:lnSpc>
              <a:spcBef>
                <a:spcPts val="800"/>
              </a:spcBef>
              <a:spcAft>
                <a:spcPts val="0"/>
              </a:spcAft>
              <a:buSzPts val="1000"/>
              <a:buNone/>
              <a:defRPr sz="1200"/>
            </a:lvl4pPr>
            <a:lvl5pPr lvl="4" rtl="0" algn="ctr">
              <a:lnSpc>
                <a:spcPct val="100000"/>
              </a:lnSpc>
              <a:spcBef>
                <a:spcPts val="800"/>
              </a:spcBef>
              <a:spcAft>
                <a:spcPts val="0"/>
              </a:spcAft>
              <a:buClr>
                <a:schemeClr val="dk1"/>
              </a:buClr>
              <a:buSzPts val="1200"/>
              <a:buNone/>
              <a:defRPr sz="1200"/>
            </a:lvl5pPr>
            <a:lvl6pPr lvl="5" rtl="0" algn="ctr">
              <a:lnSpc>
                <a:spcPct val="90000"/>
              </a:lnSpc>
              <a:spcBef>
                <a:spcPts val="8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130" name="Google Shape;130;p25"/>
          <p:cNvSpPr txBox="1"/>
          <p:nvPr>
            <p:ph idx="11" type="ftr"/>
          </p:nvPr>
        </p:nvSpPr>
        <p:spPr>
          <a:xfrm>
            <a:off x="2700000" y="469656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1" name="Google Shape;131;p25"/>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и подзаголовок — светлый">
  <p:cSld name="Только заголовок и подзаголовок — светлый">
    <p:spTree>
      <p:nvGrpSpPr>
        <p:cNvPr id="132" name="Shape 132"/>
        <p:cNvGrpSpPr/>
        <p:nvPr/>
      </p:nvGrpSpPr>
      <p:grpSpPr>
        <a:xfrm>
          <a:off x="0" y="0"/>
          <a:ext cx="0" cy="0"/>
          <a:chOff x="0" y="0"/>
          <a:chExt cx="0" cy="0"/>
        </a:xfrm>
      </p:grpSpPr>
      <p:sp>
        <p:nvSpPr>
          <p:cNvPr id="133" name="Google Shape;133;p26"/>
          <p:cNvSpPr/>
          <p:nvPr/>
        </p:nvSpPr>
        <p:spPr>
          <a:xfrm>
            <a:off x="135000" y="134332"/>
            <a:ext cx="8874000" cy="4885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26"/>
          <p:cNvSpPr txBox="1"/>
          <p:nvPr>
            <p:ph idx="1" type="body"/>
          </p:nvPr>
        </p:nvSpPr>
        <p:spPr>
          <a:xfrm>
            <a:off x="513160" y="1054232"/>
            <a:ext cx="5669700" cy="27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5" name="Google Shape;135;p26"/>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 name="Google Shape;136;p26"/>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
        <p:nvSpPr>
          <p:cNvPr id="137" name="Google Shape;137;p26"/>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26"/>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блоков содержимого со значком">
  <p:cSld name="6 блоков содержимого со значком">
    <p:spTree>
      <p:nvGrpSpPr>
        <p:cNvPr id="139" name="Shape 139"/>
        <p:cNvGrpSpPr/>
        <p:nvPr/>
      </p:nvGrpSpPr>
      <p:grpSpPr>
        <a:xfrm>
          <a:off x="0" y="0"/>
          <a:ext cx="0" cy="0"/>
          <a:chOff x="0" y="0"/>
          <a:chExt cx="0" cy="0"/>
        </a:xfrm>
      </p:grpSpPr>
      <p:sp>
        <p:nvSpPr>
          <p:cNvPr id="140" name="Google Shape;140;p27"/>
          <p:cNvSpPr/>
          <p:nvPr>
            <p:ph idx="2" type="pic"/>
          </p:nvPr>
        </p:nvSpPr>
        <p:spPr>
          <a:xfrm>
            <a:off x="135000" y="134332"/>
            <a:ext cx="8874000" cy="4885500"/>
          </a:xfrm>
          <a:prstGeom prst="rect">
            <a:avLst/>
          </a:prstGeom>
          <a:solidFill>
            <a:srgbClr val="3F3F3F"/>
          </a:solidFill>
          <a:ln>
            <a:noFill/>
          </a:ln>
        </p:spPr>
      </p:sp>
      <p:sp>
        <p:nvSpPr>
          <p:cNvPr id="141" name="Google Shape;141;p27"/>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2" name="Google Shape;142;p27"/>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 name="Google Shape;143;p27"/>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4" name="Google Shape;144;p27"/>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
        <p:nvSpPr>
          <p:cNvPr id="145" name="Google Shape;145;p27"/>
          <p:cNvSpPr txBox="1"/>
          <p:nvPr>
            <p:ph idx="1" type="body"/>
          </p:nvPr>
        </p:nvSpPr>
        <p:spPr>
          <a:xfrm>
            <a:off x="1102936" y="163983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6" name="Google Shape;146;p27"/>
          <p:cNvSpPr txBox="1"/>
          <p:nvPr>
            <p:ph idx="3" type="body"/>
          </p:nvPr>
        </p:nvSpPr>
        <p:spPr>
          <a:xfrm>
            <a:off x="1102936" y="1331855"/>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7" name="Google Shape;147;p27"/>
          <p:cNvSpPr txBox="1"/>
          <p:nvPr>
            <p:ph idx="4" type="body"/>
          </p:nvPr>
        </p:nvSpPr>
        <p:spPr>
          <a:xfrm>
            <a:off x="3773468" y="163983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8" name="Google Shape;148;p27"/>
          <p:cNvSpPr txBox="1"/>
          <p:nvPr>
            <p:ph idx="5" type="body"/>
          </p:nvPr>
        </p:nvSpPr>
        <p:spPr>
          <a:xfrm>
            <a:off x="3773468" y="1331855"/>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9" name="Google Shape;149;p27"/>
          <p:cNvSpPr txBox="1"/>
          <p:nvPr>
            <p:ph idx="6" type="body"/>
          </p:nvPr>
        </p:nvSpPr>
        <p:spPr>
          <a:xfrm>
            <a:off x="6444000" y="163983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0" name="Google Shape;150;p27"/>
          <p:cNvSpPr txBox="1"/>
          <p:nvPr>
            <p:ph idx="7" type="body"/>
          </p:nvPr>
        </p:nvSpPr>
        <p:spPr>
          <a:xfrm>
            <a:off x="6444000" y="1331855"/>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1" name="Google Shape;151;p27"/>
          <p:cNvSpPr txBox="1"/>
          <p:nvPr>
            <p:ph idx="8" type="body"/>
          </p:nvPr>
        </p:nvSpPr>
        <p:spPr>
          <a:xfrm>
            <a:off x="1102936" y="325189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2" name="Google Shape;152;p27"/>
          <p:cNvSpPr txBox="1"/>
          <p:nvPr>
            <p:ph idx="9" type="body"/>
          </p:nvPr>
        </p:nvSpPr>
        <p:spPr>
          <a:xfrm>
            <a:off x="1102936" y="2943914"/>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3" name="Google Shape;153;p27"/>
          <p:cNvSpPr txBox="1"/>
          <p:nvPr>
            <p:ph idx="13" type="body"/>
          </p:nvPr>
        </p:nvSpPr>
        <p:spPr>
          <a:xfrm>
            <a:off x="3773468" y="325189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4" name="Google Shape;154;p27"/>
          <p:cNvSpPr txBox="1"/>
          <p:nvPr>
            <p:ph idx="14" type="body"/>
          </p:nvPr>
        </p:nvSpPr>
        <p:spPr>
          <a:xfrm>
            <a:off x="3773468" y="2943914"/>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5" name="Google Shape;155;p27"/>
          <p:cNvSpPr txBox="1"/>
          <p:nvPr>
            <p:ph idx="15" type="body"/>
          </p:nvPr>
        </p:nvSpPr>
        <p:spPr>
          <a:xfrm>
            <a:off x="6444000" y="3251893"/>
            <a:ext cx="2109000" cy="932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9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6" name="Google Shape;156;p27"/>
          <p:cNvSpPr txBox="1"/>
          <p:nvPr>
            <p:ph idx="16" type="body"/>
          </p:nvPr>
        </p:nvSpPr>
        <p:spPr>
          <a:xfrm>
            <a:off x="6444000" y="2943914"/>
            <a:ext cx="2109000" cy="22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b="0" sz="1400" cap="none">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lt1"/>
                </a:solidFill>
              </a:defRPr>
            </a:lvl2pPr>
            <a:lvl3pPr indent="-228600" lvl="2" marL="1371600" rtl="0" algn="l">
              <a:lnSpc>
                <a:spcPct val="100000"/>
              </a:lnSpc>
              <a:spcBef>
                <a:spcPts val="800"/>
              </a:spcBef>
              <a:spcAft>
                <a:spcPts val="0"/>
              </a:spcAft>
              <a:buSzPts val="900"/>
              <a:buNone/>
              <a:defRPr>
                <a:solidFill>
                  <a:schemeClr val="lt1"/>
                </a:solidFill>
              </a:defRPr>
            </a:lvl3pPr>
            <a:lvl4pPr indent="-228600" lvl="3" marL="1828800" rtl="0" algn="l">
              <a:lnSpc>
                <a:spcPct val="100000"/>
              </a:lnSpc>
              <a:spcBef>
                <a:spcPts val="800"/>
              </a:spcBef>
              <a:spcAft>
                <a:spcPts val="0"/>
              </a:spcAft>
              <a:buSzPts val="600"/>
              <a:buNone/>
              <a:defRPr>
                <a:solidFill>
                  <a:schemeClr val="lt1"/>
                </a:solidFill>
              </a:defRPr>
            </a:lvl4pPr>
            <a:lvl5pPr indent="-228600" lvl="4" marL="2286000" rtl="0" algn="l">
              <a:lnSpc>
                <a:spcPct val="100000"/>
              </a:lnSpc>
              <a:spcBef>
                <a:spcPts val="800"/>
              </a:spcBef>
              <a:spcAft>
                <a:spcPts val="0"/>
              </a:spcAft>
              <a:buClr>
                <a:schemeClr val="lt1"/>
              </a:buClr>
              <a:buSzPts val="800"/>
              <a:buNone/>
              <a:defRPr>
                <a:solidFill>
                  <a:schemeClr val="l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пасибо за внимание!">
  <p:cSld name="Спасибо за внимание!">
    <p:bg>
      <p:bgPr>
        <a:solidFill>
          <a:srgbClr val="3F3F3F"/>
        </a:solidFill>
      </p:bgPr>
    </p:bg>
    <p:spTree>
      <p:nvGrpSpPr>
        <p:cNvPr id="157" name="Shape 157"/>
        <p:cNvGrpSpPr/>
        <p:nvPr/>
      </p:nvGrpSpPr>
      <p:grpSpPr>
        <a:xfrm>
          <a:off x="0" y="0"/>
          <a:ext cx="0" cy="0"/>
          <a:chOff x="0" y="0"/>
          <a:chExt cx="0" cy="0"/>
        </a:xfrm>
      </p:grpSpPr>
      <p:sp>
        <p:nvSpPr>
          <p:cNvPr id="158" name="Google Shape;158;p28"/>
          <p:cNvSpPr/>
          <p:nvPr>
            <p:ph idx="2" type="pic"/>
          </p:nvPr>
        </p:nvSpPr>
        <p:spPr>
          <a:xfrm>
            <a:off x="0" y="0"/>
            <a:ext cx="9144000" cy="5143500"/>
          </a:xfrm>
          <a:prstGeom prst="rect">
            <a:avLst/>
          </a:prstGeom>
          <a:solidFill>
            <a:srgbClr val="3F3F3F"/>
          </a:solidFill>
          <a:ln>
            <a:noFill/>
          </a:ln>
        </p:spPr>
      </p:sp>
      <p:sp>
        <p:nvSpPr>
          <p:cNvPr id="159" name="Google Shape;159;p28"/>
          <p:cNvSpPr txBox="1"/>
          <p:nvPr>
            <p:ph type="ctrTitle"/>
          </p:nvPr>
        </p:nvSpPr>
        <p:spPr>
          <a:xfrm>
            <a:off x="0" y="0"/>
            <a:ext cx="7254000" cy="5143500"/>
          </a:xfrm>
          <a:prstGeom prst="rect">
            <a:avLst/>
          </a:prstGeom>
          <a:solidFill>
            <a:schemeClr val="dk2">
              <a:alpha val="69800"/>
            </a:schemeClr>
          </a:solidFill>
          <a:ln>
            <a:noFill/>
          </a:ln>
        </p:spPr>
        <p:txBody>
          <a:bodyPr anchorCtr="0" anchor="ctr" bIns="567000" lIns="837000" spcFirstLastPara="1" rIns="135000" wrap="square" tIns="0">
            <a:noAutofit/>
          </a:bodyPr>
          <a:lstStyle>
            <a:lvl1pPr lvl="0" rtl="0" algn="l">
              <a:lnSpc>
                <a:spcPct val="65000"/>
              </a:lnSpc>
              <a:spcBef>
                <a:spcPts val="0"/>
              </a:spcBef>
              <a:spcAft>
                <a:spcPts val="0"/>
              </a:spcAft>
              <a:buClr>
                <a:schemeClr val="lt1"/>
              </a:buClr>
              <a:buSzPts val="6600"/>
              <a:buFont typeface="Gill Sans"/>
              <a:buNone/>
              <a:defRPr sz="6600" cap="none">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8"/>
          <p:cNvSpPr txBox="1"/>
          <p:nvPr>
            <p:ph idx="1" type="body"/>
          </p:nvPr>
        </p:nvSpPr>
        <p:spPr>
          <a:xfrm>
            <a:off x="1438275" y="3381375"/>
            <a:ext cx="2486100" cy="247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None/>
              <a:defRPr sz="1500">
                <a:solidFill>
                  <a:schemeClr val="accent1"/>
                </a:solidFill>
                <a:latin typeface="Gill Sans"/>
                <a:ea typeface="Gill Sans"/>
                <a:cs typeface="Gill Sans"/>
                <a:sym typeface="Gill Sans"/>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1" name="Google Shape;161;p28"/>
          <p:cNvSpPr txBox="1"/>
          <p:nvPr>
            <p:ph idx="3" type="body"/>
          </p:nvPr>
        </p:nvSpPr>
        <p:spPr>
          <a:xfrm>
            <a:off x="1438275" y="3885017"/>
            <a:ext cx="2486100" cy="15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None/>
              <a:defRPr sz="12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2" name="Google Shape;162;p28"/>
          <p:cNvSpPr txBox="1"/>
          <p:nvPr>
            <p:ph idx="4" type="body"/>
          </p:nvPr>
        </p:nvSpPr>
        <p:spPr>
          <a:xfrm>
            <a:off x="1438275" y="4262671"/>
            <a:ext cx="2486100" cy="15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None/>
              <a:defRPr sz="12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3" name="Google Shape;163;p28"/>
          <p:cNvSpPr txBox="1"/>
          <p:nvPr>
            <p:ph idx="5" type="body"/>
          </p:nvPr>
        </p:nvSpPr>
        <p:spPr>
          <a:xfrm>
            <a:off x="1438275" y="3616432"/>
            <a:ext cx="2486100" cy="15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800"/>
              <a:buNone/>
              <a:defRPr i="0" sz="800">
                <a:solidFill>
                  <a:schemeClr val="lt1"/>
                </a:solidFill>
              </a:defRPr>
            </a:lvl1pPr>
            <a:lvl2pPr indent="-228600" lvl="1" marL="914400" rtl="0" algn="l">
              <a:lnSpc>
                <a:spcPct val="100000"/>
              </a:lnSpc>
              <a:spcBef>
                <a:spcPts val="800"/>
              </a:spcBef>
              <a:spcAft>
                <a:spcPts val="0"/>
              </a:spcAft>
              <a:buSzPts val="1100"/>
              <a:buFont typeface="Arial"/>
              <a:buNone/>
              <a:defRPr>
                <a:solidFill>
                  <a:schemeClr val="accent1"/>
                </a:solidFill>
              </a:defRPr>
            </a:lvl2pPr>
            <a:lvl3pPr indent="-228600" lvl="2" marL="1371600" rtl="0" algn="l">
              <a:lnSpc>
                <a:spcPct val="100000"/>
              </a:lnSpc>
              <a:spcBef>
                <a:spcPts val="800"/>
              </a:spcBef>
              <a:spcAft>
                <a:spcPts val="0"/>
              </a:spcAft>
              <a:buSzPts val="900"/>
              <a:buNone/>
              <a:defRPr>
                <a:solidFill>
                  <a:schemeClr val="accent1"/>
                </a:solidFill>
              </a:defRPr>
            </a:lvl3pPr>
            <a:lvl4pPr indent="-228600" lvl="3" marL="1828800" rtl="0" algn="l">
              <a:lnSpc>
                <a:spcPct val="100000"/>
              </a:lnSpc>
              <a:spcBef>
                <a:spcPts val="800"/>
              </a:spcBef>
              <a:spcAft>
                <a:spcPts val="0"/>
              </a:spcAft>
              <a:buSzPts val="600"/>
              <a:buNone/>
              <a:defRPr>
                <a:solidFill>
                  <a:schemeClr val="accent1"/>
                </a:solidFill>
              </a:defRPr>
            </a:lvl4pPr>
            <a:lvl5pPr indent="-228600" lvl="4" marL="2286000" rtl="0" algn="l">
              <a:lnSpc>
                <a:spcPct val="100000"/>
              </a:lnSpc>
              <a:spcBef>
                <a:spcPts val="800"/>
              </a:spcBef>
              <a:spcAft>
                <a:spcPts val="0"/>
              </a:spcAft>
              <a:buClr>
                <a:schemeClr val="accent1"/>
              </a:buClr>
              <a:buSzPts val="800"/>
              <a:buNone/>
              <a:defRPr>
                <a:solidFill>
                  <a:schemeClr val="accent1"/>
                </a:solidFill>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4" name="Google Shape;164;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accent1"/>
                </a:solidFill>
                <a:latin typeface="Gill Sans"/>
                <a:ea typeface="Gill Sans"/>
                <a:cs typeface="Gill Sans"/>
                <a:sym typeface="Gill Sans"/>
              </a:defRPr>
            </a:lvl1pPr>
            <a:lvl2pPr lvl="1">
              <a:buNone/>
              <a:defRPr sz="1300">
                <a:solidFill>
                  <a:schemeClr val="accent1"/>
                </a:solidFill>
                <a:latin typeface="Gill Sans"/>
                <a:ea typeface="Gill Sans"/>
                <a:cs typeface="Gill Sans"/>
                <a:sym typeface="Gill Sans"/>
              </a:defRPr>
            </a:lvl2pPr>
            <a:lvl3pPr lvl="2">
              <a:buNone/>
              <a:defRPr sz="1300">
                <a:solidFill>
                  <a:schemeClr val="accent1"/>
                </a:solidFill>
                <a:latin typeface="Gill Sans"/>
                <a:ea typeface="Gill Sans"/>
                <a:cs typeface="Gill Sans"/>
                <a:sym typeface="Gill Sans"/>
              </a:defRPr>
            </a:lvl3pPr>
            <a:lvl4pPr lvl="3">
              <a:buNone/>
              <a:defRPr sz="1300">
                <a:solidFill>
                  <a:schemeClr val="accent1"/>
                </a:solidFill>
                <a:latin typeface="Gill Sans"/>
                <a:ea typeface="Gill Sans"/>
                <a:cs typeface="Gill Sans"/>
                <a:sym typeface="Gill Sans"/>
              </a:defRPr>
            </a:lvl4pPr>
            <a:lvl5pPr lvl="4">
              <a:buNone/>
              <a:defRPr sz="1300">
                <a:solidFill>
                  <a:schemeClr val="accent1"/>
                </a:solidFill>
                <a:latin typeface="Gill Sans"/>
                <a:ea typeface="Gill Sans"/>
                <a:cs typeface="Gill Sans"/>
                <a:sym typeface="Gill Sans"/>
              </a:defRPr>
            </a:lvl5pPr>
            <a:lvl6pPr lvl="5">
              <a:buNone/>
              <a:defRPr sz="1300">
                <a:solidFill>
                  <a:schemeClr val="accent1"/>
                </a:solidFill>
                <a:latin typeface="Gill Sans"/>
                <a:ea typeface="Gill Sans"/>
                <a:cs typeface="Gill Sans"/>
                <a:sym typeface="Gill Sans"/>
              </a:defRPr>
            </a:lvl6pPr>
            <a:lvl7pPr lvl="6">
              <a:buNone/>
              <a:defRPr sz="1300">
                <a:solidFill>
                  <a:schemeClr val="accent1"/>
                </a:solidFill>
                <a:latin typeface="Gill Sans"/>
                <a:ea typeface="Gill Sans"/>
                <a:cs typeface="Gill Sans"/>
                <a:sym typeface="Gill Sans"/>
              </a:defRPr>
            </a:lvl7pPr>
            <a:lvl8pPr lvl="7">
              <a:buNone/>
              <a:defRPr sz="1300">
                <a:solidFill>
                  <a:schemeClr val="accent1"/>
                </a:solidFill>
                <a:latin typeface="Gill Sans"/>
                <a:ea typeface="Gill Sans"/>
                <a:cs typeface="Gill Sans"/>
                <a:sym typeface="Gill Sans"/>
              </a:defRPr>
            </a:lvl8pPr>
            <a:lvl9pPr lvl="8">
              <a:buNone/>
              <a:defRPr sz="1300">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65" name="Shape 165"/>
        <p:cNvGrpSpPr/>
        <p:nvPr/>
      </p:nvGrpSpPr>
      <p:grpSpPr>
        <a:xfrm>
          <a:off x="0" y="0"/>
          <a:ext cx="0" cy="0"/>
          <a:chOff x="0" y="0"/>
          <a:chExt cx="0" cy="0"/>
        </a:xfrm>
      </p:grpSpPr>
      <p:sp>
        <p:nvSpPr>
          <p:cNvPr id="166" name="Google Shape;166;p29"/>
          <p:cNvSpPr txBox="1"/>
          <p:nvPr>
            <p:ph type="title"/>
          </p:nvPr>
        </p:nvSpPr>
        <p:spPr>
          <a:xfrm>
            <a:off x="189025" y="277065"/>
            <a:ext cx="3007800" cy="363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2500">
                <a:solidFill>
                  <a:srgbClr val="3333B2"/>
                </a:solidFill>
                <a:latin typeface="Trebuchet MS"/>
                <a:ea typeface="Trebuchet MS"/>
                <a:cs typeface="Trebuchet MS"/>
                <a:sym typeface="Trebuchet M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29"/>
          <p:cNvSpPr txBox="1"/>
          <p:nvPr>
            <p:ph idx="11" type="ftr"/>
          </p:nvPr>
        </p:nvSpPr>
        <p:spPr>
          <a:xfrm>
            <a:off x="3108960" y="4783454"/>
            <a:ext cx="29259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68" name="Google Shape;168;p29"/>
          <p:cNvSpPr txBox="1"/>
          <p:nvPr>
            <p:ph idx="10" type="dt"/>
          </p:nvPr>
        </p:nvSpPr>
        <p:spPr>
          <a:xfrm>
            <a:off x="457200" y="4783454"/>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69" name="Google Shape;169;p29"/>
          <p:cNvSpPr txBox="1"/>
          <p:nvPr>
            <p:ph idx="12" type="sldNum"/>
          </p:nvPr>
        </p:nvSpPr>
        <p:spPr>
          <a:xfrm>
            <a:off x="6583680" y="4783454"/>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0" name="Shape 170"/>
        <p:cNvGrpSpPr/>
        <p:nvPr/>
      </p:nvGrpSpPr>
      <p:grpSpPr>
        <a:xfrm>
          <a:off x="0" y="0"/>
          <a:ext cx="0" cy="0"/>
          <a:chOff x="0" y="0"/>
          <a:chExt cx="0" cy="0"/>
        </a:xfrm>
      </p:grpSpPr>
      <p:sp>
        <p:nvSpPr>
          <p:cNvPr id="171" name="Google Shape;171;p30"/>
          <p:cNvSpPr txBox="1"/>
          <p:nvPr>
            <p:ph idx="11" type="ftr"/>
          </p:nvPr>
        </p:nvSpPr>
        <p:spPr>
          <a:xfrm>
            <a:off x="3108960" y="4783454"/>
            <a:ext cx="2925900" cy="257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72" name="Google Shape;172;p30"/>
          <p:cNvSpPr txBox="1"/>
          <p:nvPr>
            <p:ph idx="10" type="dt"/>
          </p:nvPr>
        </p:nvSpPr>
        <p:spPr>
          <a:xfrm>
            <a:off x="457200" y="4783454"/>
            <a:ext cx="2103000" cy="2574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500"/>
              <a:buNone/>
              <a:defRPr sz="2500">
                <a:solidFill>
                  <a:srgbClr val="888888"/>
                </a:solidFill>
              </a:defRPr>
            </a:lvl1pPr>
            <a:lvl2pPr lvl="1" rtl="0" algn="l">
              <a:spcBef>
                <a:spcPts val="0"/>
              </a:spcBef>
              <a:spcAft>
                <a:spcPts val="0"/>
              </a:spcAft>
              <a:buSzPts val="2500"/>
              <a:buNone/>
              <a:defRPr sz="2500"/>
            </a:lvl2pPr>
            <a:lvl3pPr lvl="2" rtl="0" algn="l">
              <a:spcBef>
                <a:spcPts val="0"/>
              </a:spcBef>
              <a:spcAft>
                <a:spcPts val="0"/>
              </a:spcAft>
              <a:buSzPts val="2500"/>
              <a:buNone/>
              <a:defRPr sz="2500"/>
            </a:lvl3pPr>
            <a:lvl4pPr lvl="3" rtl="0" algn="l">
              <a:spcBef>
                <a:spcPts val="0"/>
              </a:spcBef>
              <a:spcAft>
                <a:spcPts val="0"/>
              </a:spcAft>
              <a:buSzPts val="2500"/>
              <a:buNone/>
              <a:defRPr sz="2500"/>
            </a:lvl4pPr>
            <a:lvl5pPr lvl="4" rtl="0" algn="l">
              <a:spcBef>
                <a:spcPts val="0"/>
              </a:spcBef>
              <a:spcAft>
                <a:spcPts val="0"/>
              </a:spcAft>
              <a:buSzPts val="2500"/>
              <a:buNone/>
              <a:defRPr sz="2500"/>
            </a:lvl5pPr>
            <a:lvl6pPr lvl="5" rtl="0" algn="l">
              <a:spcBef>
                <a:spcPts val="0"/>
              </a:spcBef>
              <a:spcAft>
                <a:spcPts val="0"/>
              </a:spcAft>
              <a:buSzPts val="2500"/>
              <a:buNone/>
              <a:defRPr sz="2500"/>
            </a:lvl6pPr>
            <a:lvl7pPr lvl="6" rtl="0" algn="l">
              <a:spcBef>
                <a:spcPts val="0"/>
              </a:spcBef>
              <a:spcAft>
                <a:spcPts val="0"/>
              </a:spcAft>
              <a:buSzPts val="2500"/>
              <a:buNone/>
              <a:defRPr sz="2500"/>
            </a:lvl7pPr>
            <a:lvl8pPr lvl="7" rtl="0" algn="l">
              <a:spcBef>
                <a:spcPts val="0"/>
              </a:spcBef>
              <a:spcAft>
                <a:spcPts val="0"/>
              </a:spcAft>
              <a:buSzPts val="2500"/>
              <a:buNone/>
              <a:defRPr sz="2500"/>
            </a:lvl8pPr>
            <a:lvl9pPr lvl="8" rtl="0" algn="l">
              <a:spcBef>
                <a:spcPts val="0"/>
              </a:spcBef>
              <a:spcAft>
                <a:spcPts val="0"/>
              </a:spcAft>
              <a:buSzPts val="2500"/>
              <a:buNone/>
              <a:defRPr sz="2500"/>
            </a:lvl9pPr>
          </a:lstStyle>
          <a:p/>
        </p:txBody>
      </p:sp>
      <p:sp>
        <p:nvSpPr>
          <p:cNvPr id="173" name="Google Shape;173;p30"/>
          <p:cNvSpPr txBox="1"/>
          <p:nvPr>
            <p:ph idx="12" type="sldNum"/>
          </p:nvPr>
        </p:nvSpPr>
        <p:spPr>
          <a:xfrm>
            <a:off x="6583680" y="4783454"/>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Заголовок и объект">
  <p:cSld name="1_Заголовок и объект">
    <p:bg>
      <p:bgPr>
        <a:solidFill>
          <a:srgbClr val="3F3F3F"/>
        </a:solidFill>
      </p:bgPr>
    </p:bg>
    <p:spTree>
      <p:nvGrpSpPr>
        <p:cNvPr id="174" name="Shape 174"/>
        <p:cNvGrpSpPr/>
        <p:nvPr/>
      </p:nvGrpSpPr>
      <p:grpSpPr>
        <a:xfrm>
          <a:off x="0" y="0"/>
          <a:ext cx="0" cy="0"/>
          <a:chOff x="0" y="0"/>
          <a:chExt cx="0" cy="0"/>
        </a:xfrm>
      </p:grpSpPr>
      <p:sp>
        <p:nvSpPr>
          <p:cNvPr id="175" name="Google Shape;175;p31"/>
          <p:cNvSpPr txBox="1"/>
          <p:nvPr>
            <p:ph idx="1" type="body"/>
          </p:nvPr>
        </p:nvSpPr>
        <p:spPr>
          <a:xfrm>
            <a:off x="860507" y="2048950"/>
            <a:ext cx="5177400" cy="2513100"/>
          </a:xfrm>
          <a:prstGeom prst="rect">
            <a:avLst/>
          </a:prstGeom>
          <a:gradFill>
            <a:gsLst>
              <a:gs pos="0">
                <a:schemeClr val="dk2"/>
              </a:gs>
              <a:gs pos="100000">
                <a:schemeClr val="accent2"/>
              </a:gs>
            </a:gsLst>
            <a:lin ang="14400033" scaled="0"/>
          </a:gradFill>
          <a:ln>
            <a:noFill/>
          </a:ln>
        </p:spPr>
        <p:txBody>
          <a:bodyPr anchorCtr="0" anchor="t" bIns="0" lIns="432000" spcFirstLastPara="1" rIns="432000" wrap="square" tIns="1404000">
            <a:noAutofit/>
          </a:bodyPr>
          <a:lstStyle>
            <a:lvl1pPr indent="-228600" lvl="0" marL="457200" rtl="0" algn="l">
              <a:lnSpc>
                <a:spcPct val="125000"/>
              </a:lnSpc>
              <a:spcBef>
                <a:spcPts val="0"/>
              </a:spcBef>
              <a:spcAft>
                <a:spcPts val="0"/>
              </a:spcAft>
              <a:buSzPts val="1200"/>
              <a:buNone/>
              <a:defRPr>
                <a:solidFill>
                  <a:schemeClr val="lt1"/>
                </a:solidFill>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76" name="Google Shape;176;p31"/>
          <p:cNvSpPr/>
          <p:nvPr>
            <p:ph idx="2" type="pic"/>
          </p:nvPr>
        </p:nvSpPr>
        <p:spPr>
          <a:xfrm>
            <a:off x="0" y="0"/>
            <a:ext cx="9009000" cy="5143500"/>
          </a:xfrm>
          <a:prstGeom prst="rect">
            <a:avLst/>
          </a:prstGeom>
          <a:noFill/>
          <a:ln>
            <a:noFill/>
          </a:ln>
        </p:spPr>
      </p:sp>
      <p:sp>
        <p:nvSpPr>
          <p:cNvPr id="177" name="Google Shape;177;p31"/>
          <p:cNvSpPr txBox="1"/>
          <p:nvPr>
            <p:ph idx="11" type="ftr"/>
          </p:nvPr>
        </p:nvSpPr>
        <p:spPr>
          <a:xfrm>
            <a:off x="512999" y="4696560"/>
            <a:ext cx="46431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8" name="Google Shape;178;p31"/>
          <p:cNvSpPr/>
          <p:nvPr>
            <p:ph idx="12" type="sldNum"/>
          </p:nvPr>
        </p:nvSpPr>
        <p:spPr>
          <a:xfrm>
            <a:off x="8681823" y="4681323"/>
            <a:ext cx="203100" cy="203100"/>
          </a:xfrm>
          <a:prstGeom prst="ellipse">
            <a:avLst/>
          </a:prstGeom>
          <a:solidFill>
            <a:schemeClr val="dk2"/>
          </a:solidFill>
          <a:ln>
            <a:noFill/>
          </a:ln>
        </p:spPr>
        <p:txBody>
          <a:bodyPr anchorCtr="0" anchor="ctr" bIns="0" lIns="0" spcFirstLastPara="1" rIns="0" wrap="square" tIns="0">
            <a:normAutofit/>
          </a:bodyPr>
          <a:lstStyle>
            <a:lvl1pPr indent="0" lvl="0" marL="0" marR="0" rtl="0" algn="ctr">
              <a:spcBef>
                <a:spcPts val="0"/>
              </a:spcBef>
              <a:buNone/>
              <a:defRPr sz="800">
                <a:solidFill>
                  <a:schemeClr val="lt1"/>
                </a:solidFill>
                <a:latin typeface="Arial"/>
                <a:ea typeface="Arial"/>
                <a:cs typeface="Arial"/>
                <a:sym typeface="Arial"/>
              </a:defRPr>
            </a:lvl1pPr>
            <a:lvl2pPr indent="0" lvl="1" marL="0" marR="0" rtl="0" algn="ctr">
              <a:spcBef>
                <a:spcPts val="0"/>
              </a:spcBef>
              <a:buNone/>
              <a:defRPr sz="800">
                <a:solidFill>
                  <a:schemeClr val="lt1"/>
                </a:solidFill>
                <a:latin typeface="Arial"/>
                <a:ea typeface="Arial"/>
                <a:cs typeface="Arial"/>
                <a:sym typeface="Arial"/>
              </a:defRPr>
            </a:lvl2pPr>
            <a:lvl3pPr indent="0" lvl="2" marL="0" marR="0" rtl="0" algn="ctr">
              <a:spcBef>
                <a:spcPts val="0"/>
              </a:spcBef>
              <a:buNone/>
              <a:defRPr sz="800">
                <a:solidFill>
                  <a:schemeClr val="lt1"/>
                </a:solidFill>
                <a:latin typeface="Arial"/>
                <a:ea typeface="Arial"/>
                <a:cs typeface="Arial"/>
                <a:sym typeface="Arial"/>
              </a:defRPr>
            </a:lvl3pPr>
            <a:lvl4pPr indent="0" lvl="3" marL="0" marR="0" rtl="0" algn="ctr">
              <a:spcBef>
                <a:spcPts val="0"/>
              </a:spcBef>
              <a:buNone/>
              <a:defRPr sz="800">
                <a:solidFill>
                  <a:schemeClr val="lt1"/>
                </a:solidFill>
                <a:latin typeface="Arial"/>
                <a:ea typeface="Arial"/>
                <a:cs typeface="Arial"/>
                <a:sym typeface="Arial"/>
              </a:defRPr>
            </a:lvl4pPr>
            <a:lvl5pPr indent="0" lvl="4" marL="0" marR="0" rtl="0" algn="ctr">
              <a:spcBef>
                <a:spcPts val="0"/>
              </a:spcBef>
              <a:buNone/>
              <a:defRPr sz="800">
                <a:solidFill>
                  <a:schemeClr val="lt1"/>
                </a:solidFill>
                <a:latin typeface="Arial"/>
                <a:ea typeface="Arial"/>
                <a:cs typeface="Arial"/>
                <a:sym typeface="Arial"/>
              </a:defRPr>
            </a:lvl5pPr>
            <a:lvl6pPr indent="0" lvl="5" marL="0" marR="0" rtl="0" algn="ctr">
              <a:spcBef>
                <a:spcPts val="0"/>
              </a:spcBef>
              <a:buNone/>
              <a:defRPr sz="800">
                <a:solidFill>
                  <a:schemeClr val="lt1"/>
                </a:solidFill>
                <a:latin typeface="Arial"/>
                <a:ea typeface="Arial"/>
                <a:cs typeface="Arial"/>
                <a:sym typeface="Arial"/>
              </a:defRPr>
            </a:lvl6pPr>
            <a:lvl7pPr indent="0" lvl="6" marL="0" marR="0" rtl="0" algn="ctr">
              <a:spcBef>
                <a:spcPts val="0"/>
              </a:spcBef>
              <a:buNone/>
              <a:defRPr sz="800">
                <a:solidFill>
                  <a:schemeClr val="lt1"/>
                </a:solidFill>
                <a:latin typeface="Arial"/>
                <a:ea typeface="Arial"/>
                <a:cs typeface="Arial"/>
                <a:sym typeface="Arial"/>
              </a:defRPr>
            </a:lvl7pPr>
            <a:lvl8pPr indent="0" lvl="7" marL="0" marR="0" rtl="0" algn="ctr">
              <a:spcBef>
                <a:spcPts val="0"/>
              </a:spcBef>
              <a:buNone/>
              <a:defRPr sz="800">
                <a:solidFill>
                  <a:schemeClr val="lt1"/>
                </a:solidFill>
                <a:latin typeface="Arial"/>
                <a:ea typeface="Arial"/>
                <a:cs typeface="Arial"/>
                <a:sym typeface="Arial"/>
              </a:defRPr>
            </a:lvl8pPr>
            <a:lvl9pPr indent="0" lvl="8" marL="0" marR="0" rtl="0" algn="ctr">
              <a:spcBef>
                <a:spcPts val="0"/>
              </a:spcBef>
              <a:buNone/>
              <a:defRPr sz="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ru"/>
              <a:t>‹#›</a:t>
            </a:fld>
            <a:endParaRPr/>
          </a:p>
        </p:txBody>
      </p:sp>
      <p:sp>
        <p:nvSpPr>
          <p:cNvPr id="179" name="Google Shape;179;p31"/>
          <p:cNvSpPr txBox="1"/>
          <p:nvPr>
            <p:ph type="title"/>
          </p:nvPr>
        </p:nvSpPr>
        <p:spPr>
          <a:xfrm>
            <a:off x="1312334" y="2322065"/>
            <a:ext cx="4092000" cy="756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000"/>
              <a:buFont typeface="Gill Sans"/>
              <a:buNone/>
              <a:defRPr sz="3000" cap="none">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31"/>
          <p:cNvSpPr/>
          <p:nvPr/>
        </p:nvSpPr>
        <p:spPr>
          <a:xfrm rot="5400000">
            <a:off x="5222250" y="1221750"/>
            <a:ext cx="5143500" cy="2700000"/>
          </a:xfrm>
          <a:custGeom>
            <a:rect b="b" l="l" r="r" t="t"/>
            <a:pathLst>
              <a:path extrusionOk="0" h="3600000" w="6858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OBJECT_1">
    <p:bg>
      <p:bgPr>
        <a:solidFill>
          <a:schemeClr val="lt1"/>
        </a:solidFill>
      </p:bgPr>
    </p:bg>
    <p:spTree>
      <p:nvGrpSpPr>
        <p:cNvPr id="181" name="Shape 181"/>
        <p:cNvGrpSpPr/>
        <p:nvPr/>
      </p:nvGrpSpPr>
      <p:grpSpPr>
        <a:xfrm>
          <a:off x="0" y="0"/>
          <a:ext cx="0" cy="0"/>
          <a:chOff x="0" y="0"/>
          <a:chExt cx="0" cy="0"/>
        </a:xfrm>
      </p:grpSpPr>
      <p:pic>
        <p:nvPicPr>
          <p:cNvPr id="182" name="Google Shape;182;p32"/>
          <p:cNvPicPr preferRelativeResize="0"/>
          <p:nvPr/>
        </p:nvPicPr>
        <p:blipFill rotWithShape="1">
          <a:blip r:embed="rId2">
            <a:alphaModFix/>
          </a:blip>
          <a:srcRect b="0" l="0" r="0" t="0"/>
          <a:stretch/>
        </p:blipFill>
        <p:spPr>
          <a:xfrm>
            <a:off x="1225175" y="920385"/>
            <a:ext cx="6673189" cy="3352228"/>
          </a:xfrm>
          <a:prstGeom prst="rect">
            <a:avLst/>
          </a:prstGeom>
          <a:noFill/>
          <a:ln>
            <a:noFill/>
          </a:ln>
        </p:spPr>
      </p:pic>
      <p:sp>
        <p:nvSpPr>
          <p:cNvPr id="183" name="Google Shape;183;p3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4" name="Google Shape;184;p3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5" name="Google Shape;185;p32"/>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186" name="Shape 186"/>
        <p:cNvGrpSpPr/>
        <p:nvPr/>
      </p:nvGrpSpPr>
      <p:grpSpPr>
        <a:xfrm>
          <a:off x="0" y="0"/>
          <a:ext cx="0" cy="0"/>
          <a:chOff x="0" y="0"/>
          <a:chExt cx="0" cy="0"/>
        </a:xfrm>
      </p:grpSpPr>
      <p:sp>
        <p:nvSpPr>
          <p:cNvPr id="187" name="Google Shape;187;p33"/>
          <p:cNvSpPr txBox="1"/>
          <p:nvPr>
            <p:ph type="title"/>
          </p:nvPr>
        </p:nvSpPr>
        <p:spPr>
          <a:xfrm>
            <a:off x="682942" y="2038825"/>
            <a:ext cx="7778100" cy="1321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4500">
                <a:solidFill>
                  <a:schemeClr val="dk1"/>
                </a:solidFill>
                <a:latin typeface="Calibri"/>
                <a:ea typeface="Calibri"/>
                <a:cs typeface="Calibri"/>
                <a:sym typeface="Calibri"/>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9" name="Google Shape;189;p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0" name="Google Shape;190;p3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1" name="Shape 191"/>
        <p:cNvGrpSpPr/>
        <p:nvPr/>
      </p:nvGrpSpPr>
      <p:grpSpPr>
        <a:xfrm>
          <a:off x="0" y="0"/>
          <a:ext cx="0" cy="0"/>
          <a:chOff x="0" y="0"/>
          <a:chExt cx="0" cy="0"/>
        </a:xfrm>
      </p:grpSpPr>
      <p:sp>
        <p:nvSpPr>
          <p:cNvPr id="192" name="Google Shape;192;p34"/>
          <p:cNvSpPr txBox="1"/>
          <p:nvPr>
            <p:ph type="title"/>
          </p:nvPr>
        </p:nvSpPr>
        <p:spPr>
          <a:xfrm>
            <a:off x="682942" y="2038825"/>
            <a:ext cx="7778100" cy="1321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4500">
                <a:solidFill>
                  <a:schemeClr val="dk1"/>
                </a:solidFill>
                <a:latin typeface="Calibri"/>
                <a:ea typeface="Calibri"/>
                <a:cs typeface="Calibri"/>
                <a:sym typeface="Calibri"/>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 name="Google Shape;193;p34"/>
          <p:cNvSpPr txBox="1"/>
          <p:nvPr>
            <p:ph idx="1" type="body"/>
          </p:nvPr>
        </p:nvSpPr>
        <p:spPr>
          <a:xfrm>
            <a:off x="3736765" y="2442251"/>
            <a:ext cx="5002500" cy="17457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a:solidFill>
                  <a:schemeClr val="dk1"/>
                </a:solidFil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194" name="Google Shape;194;p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5" name="Google Shape;195;p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6" name="Google Shape;196;p34"/>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97" name="Shape 197"/>
        <p:cNvGrpSpPr/>
        <p:nvPr/>
      </p:nvGrpSpPr>
      <p:grpSpPr>
        <a:xfrm>
          <a:off x="0" y="0"/>
          <a:ext cx="0" cy="0"/>
          <a:chOff x="0" y="0"/>
          <a:chExt cx="0" cy="0"/>
        </a:xfrm>
      </p:grpSpPr>
      <p:sp>
        <p:nvSpPr>
          <p:cNvPr id="198" name="Google Shape;198;p35"/>
          <p:cNvSpPr txBox="1"/>
          <p:nvPr>
            <p:ph type="title"/>
          </p:nvPr>
        </p:nvSpPr>
        <p:spPr>
          <a:xfrm>
            <a:off x="682942" y="2038825"/>
            <a:ext cx="7778100" cy="1321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000"/>
              <a:buNone/>
              <a:defRPr b="0" i="0" sz="4500">
                <a:solidFill>
                  <a:schemeClr val="dk1"/>
                </a:solidFill>
                <a:latin typeface="Calibri"/>
                <a:ea typeface="Calibri"/>
                <a:cs typeface="Calibri"/>
                <a:sym typeface="Calibri"/>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35"/>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200" name="Google Shape;200;p35"/>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201" name="Google Shape;201;p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2" name="Google Shape;202;p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03" name="Google Shape;203;p35"/>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lt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p:cSld name="OBJECT_2">
    <p:spTree>
      <p:nvGrpSpPr>
        <p:cNvPr id="204" name="Shape 204"/>
        <p:cNvGrpSpPr/>
        <p:nvPr/>
      </p:nvGrpSpPr>
      <p:grpSpPr>
        <a:xfrm>
          <a:off x="0" y="0"/>
          <a:ext cx="0" cy="0"/>
          <a:chOff x="0" y="0"/>
          <a:chExt cx="0" cy="0"/>
        </a:xfrm>
      </p:grpSpPr>
      <p:sp>
        <p:nvSpPr>
          <p:cNvPr id="205" name="Google Shape;205;p3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3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207" name="Google Shape;207;p3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8" name="Google Shape;208;p3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9" name="Google Shape;209;p3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p:cSld name="OBJECT_3">
    <p:spTree>
      <p:nvGrpSpPr>
        <p:cNvPr id="210" name="Shape 210"/>
        <p:cNvGrpSpPr/>
        <p:nvPr/>
      </p:nvGrpSpPr>
      <p:grpSpPr>
        <a:xfrm>
          <a:off x="0" y="0"/>
          <a:ext cx="0" cy="0"/>
          <a:chOff x="0" y="0"/>
          <a:chExt cx="0" cy="0"/>
        </a:xfrm>
      </p:grpSpPr>
      <p:sp>
        <p:nvSpPr>
          <p:cNvPr id="211" name="Google Shape;211;p37"/>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37"/>
          <p:cNvSpPr txBox="1"/>
          <p:nvPr>
            <p:ph idx="1" type="body"/>
          </p:nvPr>
        </p:nvSpPr>
        <p:spPr>
          <a:xfrm>
            <a:off x="513000" y="1369219"/>
            <a:ext cx="8100000" cy="3240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3" name="Google Shape;213;p37"/>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
                <a:ea typeface="Arial "/>
                <a:cs typeface="Arial "/>
                <a:sym typeface="Arial "/>
              </a:defRPr>
            </a:lvl1pPr>
            <a:lvl2pPr lvl="1"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2pPr>
            <a:lvl3pPr lvl="2"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3pPr>
            <a:lvl4pPr lvl="3"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4pPr>
            <a:lvl5pPr lvl="4"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5pPr>
            <a:lvl6pPr lvl="5"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6pPr>
            <a:lvl7pPr lvl="6"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7pPr>
            <a:lvl8pPr lvl="7"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8pPr>
            <a:lvl9pPr lvl="8"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9pPr>
          </a:lstStyle>
          <a:p/>
        </p:txBody>
      </p:sp>
      <p:sp>
        <p:nvSpPr>
          <p:cNvPr id="214" name="Google Shape;214;p37"/>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5" name="Google Shape;215;p37"/>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216" name="Shape 216"/>
        <p:cNvGrpSpPr/>
        <p:nvPr/>
      </p:nvGrpSpPr>
      <p:grpSpPr>
        <a:xfrm>
          <a:off x="0" y="0"/>
          <a:ext cx="0" cy="0"/>
          <a:chOff x="0" y="0"/>
          <a:chExt cx="0" cy="0"/>
        </a:xfrm>
      </p:grpSpPr>
      <p:sp>
        <p:nvSpPr>
          <p:cNvPr id="217" name="Google Shape;217;p38"/>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6286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9" name="Google Shape;219;p38"/>
          <p:cNvSpPr txBox="1"/>
          <p:nvPr>
            <p:ph idx="2" type="body"/>
          </p:nvPr>
        </p:nvSpPr>
        <p:spPr>
          <a:xfrm>
            <a:off x="4629150" y="1369219"/>
            <a:ext cx="3886200" cy="32634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20" name="Google Shape;220;p38"/>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
                <a:ea typeface="Arial "/>
                <a:cs typeface="Arial "/>
                <a:sym typeface="Arial "/>
              </a:defRPr>
            </a:lvl1pPr>
            <a:lvl2pPr lvl="1"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2pPr>
            <a:lvl3pPr lvl="2"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3pPr>
            <a:lvl4pPr lvl="3"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4pPr>
            <a:lvl5pPr lvl="4"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5pPr>
            <a:lvl6pPr lvl="5"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6pPr>
            <a:lvl7pPr lvl="6"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7pPr>
            <a:lvl8pPr lvl="7"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8pPr>
            <a:lvl9pPr lvl="8" marR="0" rtl="0" algn="l">
              <a:spcBef>
                <a:spcPts val="0"/>
              </a:spcBef>
              <a:spcAft>
                <a:spcPts val="0"/>
              </a:spcAft>
              <a:buSzPts val="1100"/>
              <a:buNone/>
              <a:defRPr b="0" i="0" sz="1400" u="none" cap="none" strike="noStrike">
                <a:solidFill>
                  <a:schemeClr val="dk1"/>
                </a:solidFill>
                <a:latin typeface="Arial "/>
                <a:ea typeface="Arial "/>
                <a:cs typeface="Arial "/>
                <a:sym typeface="Arial "/>
              </a:defRPr>
            </a:lvl9pPr>
          </a:lstStyle>
          <a:p/>
        </p:txBody>
      </p:sp>
      <p:sp>
        <p:nvSpPr>
          <p:cNvPr id="221" name="Google Shape;221;p38"/>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8"/>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ое разделение 60 40">
  <p:cSld name="Вертикальное разделение 60 40">
    <p:spTree>
      <p:nvGrpSpPr>
        <p:cNvPr id="223" name="Shape 223"/>
        <p:cNvGrpSpPr/>
        <p:nvPr/>
      </p:nvGrpSpPr>
      <p:grpSpPr>
        <a:xfrm>
          <a:off x="0" y="0"/>
          <a:ext cx="0" cy="0"/>
          <a:chOff x="0" y="0"/>
          <a:chExt cx="0" cy="0"/>
        </a:xfrm>
      </p:grpSpPr>
      <p:sp>
        <p:nvSpPr>
          <p:cNvPr id="224" name="Google Shape;224;p39"/>
          <p:cNvSpPr/>
          <p:nvPr/>
        </p:nvSpPr>
        <p:spPr>
          <a:xfrm>
            <a:off x="507089" y="3253587"/>
            <a:ext cx="8130000" cy="34200"/>
          </a:xfrm>
          <a:prstGeom prst="rect">
            <a:avLst/>
          </a:prstGeom>
          <a:solidFill>
            <a:schemeClr val="dk1">
              <a:alpha val="5569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
              <a:ea typeface="Arial "/>
              <a:cs typeface="Arial "/>
              <a:sym typeface="Arial "/>
            </a:endParaRPr>
          </a:p>
        </p:txBody>
      </p:sp>
      <p:sp>
        <p:nvSpPr>
          <p:cNvPr id="225" name="Google Shape;225;p39"/>
          <p:cNvSpPr txBox="1"/>
          <p:nvPr/>
        </p:nvSpPr>
        <p:spPr>
          <a:xfrm>
            <a:off x="0" y="-327"/>
            <a:ext cx="9144000" cy="3257700"/>
          </a:xfrm>
          <a:prstGeom prst="rect">
            <a:avLst/>
          </a:prstGeom>
          <a:gradFill>
            <a:gsLst>
              <a:gs pos="0">
                <a:schemeClr val="dk2"/>
              </a:gs>
              <a:gs pos="100000">
                <a:schemeClr val="accent2"/>
              </a:gs>
            </a:gsLst>
            <a:lin ang="14400033" scaled="0"/>
          </a:gradFill>
          <a:ln>
            <a:noFill/>
          </a:ln>
        </p:spPr>
        <p:txBody>
          <a:bodyPr anchorCtr="0" anchor="t" bIns="34275" lIns="68575" spcFirstLastPara="1" rIns="68575" wrap="square" tIns="34275">
            <a:noAutofit/>
          </a:bodyPr>
          <a:lstStyle/>
          <a:p>
            <a:pPr indent="-127000" lvl="0" marL="203200" marR="0" rtl="0" algn="l">
              <a:lnSpc>
                <a:spcPct val="100000"/>
              </a:lnSpc>
              <a:spcBef>
                <a:spcPts val="0"/>
              </a:spcBef>
              <a:spcAft>
                <a:spcPts val="0"/>
              </a:spcAft>
              <a:buClr>
                <a:schemeClr val="accent2"/>
              </a:buClr>
              <a:buSzPts val="1200"/>
              <a:buFont typeface="Arial"/>
              <a:buNone/>
            </a:pPr>
            <a:r>
              <a:t/>
            </a:r>
            <a:endParaRPr sz="1200">
              <a:solidFill>
                <a:schemeClr val="dk1"/>
              </a:solidFill>
              <a:latin typeface="Arial "/>
              <a:ea typeface="Arial "/>
              <a:cs typeface="Arial "/>
              <a:sym typeface="Arial "/>
            </a:endParaRPr>
          </a:p>
        </p:txBody>
      </p:sp>
      <p:sp>
        <p:nvSpPr>
          <p:cNvPr id="226" name="Google Shape;226;p39"/>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39"/>
          <p:cNvSpPr txBox="1"/>
          <p:nvPr>
            <p:ph idx="11" type="ftr"/>
          </p:nvPr>
        </p:nvSpPr>
        <p:spPr>
          <a:xfrm>
            <a:off x="216000" y="4644000"/>
            <a:ext cx="5670000" cy="270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8" name="Google Shape;228;p39"/>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ru"/>
              <a:t>‹#›</a:t>
            </a:fld>
            <a:endParaRPr/>
          </a:p>
        </p:txBody>
      </p:sp>
      <p:sp>
        <p:nvSpPr>
          <p:cNvPr id="229" name="Google Shape;229;p39"/>
          <p:cNvSpPr txBox="1"/>
          <p:nvPr>
            <p:ph idx="1" type="body"/>
          </p:nvPr>
        </p:nvSpPr>
        <p:spPr>
          <a:xfrm>
            <a:off x="513160" y="1054232"/>
            <a:ext cx="5669700" cy="27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298450" lvl="3" marL="1828800" rtl="0" algn="l">
              <a:lnSpc>
                <a:spcPct val="100000"/>
              </a:lnSpc>
              <a:spcBef>
                <a:spcPts val="800"/>
              </a:spcBef>
              <a:spcAft>
                <a:spcPts val="0"/>
              </a:spcAft>
              <a:buSzPts val="1100"/>
              <a:buChar char="●"/>
              <a:defRPr/>
            </a:lvl4pPr>
            <a:lvl5pPr indent="-317500" lvl="4" marL="2286000" rtl="0" algn="l">
              <a:lnSpc>
                <a:spcPct val="100000"/>
              </a:lnSpc>
              <a:spcBef>
                <a:spcPts val="800"/>
              </a:spcBef>
              <a:spcAft>
                <a:spcPts val="0"/>
              </a:spcAft>
              <a:buClr>
                <a:schemeClr val="dk1"/>
              </a:buClr>
              <a:buSzPts val="1400"/>
              <a:buChar char="○"/>
              <a:defRPr/>
            </a:lvl5pPr>
            <a:lvl6pPr indent="-317500" lvl="5" marL="2743200" rtl="0" algn="l">
              <a:lnSpc>
                <a:spcPct val="90000"/>
              </a:lnSpc>
              <a:spcBef>
                <a:spcPts val="8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0" name="Google Shape;230;p39"/>
          <p:cNvSpPr/>
          <p:nvPr/>
        </p:nvSpPr>
        <p:spPr>
          <a:xfrm rot="5400000">
            <a:off x="6165225" y="278775"/>
            <a:ext cx="3257550" cy="2700000"/>
          </a:xfrm>
          <a:custGeom>
            <a:rect b="b" l="l" r="r" t="t"/>
            <a:pathLst>
              <a:path extrusionOk="0" h="3600000" w="4343400">
                <a:moveTo>
                  <a:pt x="0" y="3600000"/>
                </a:moveTo>
                <a:lnTo>
                  <a:pt x="0" y="0"/>
                </a:lnTo>
                <a:lnTo>
                  <a:pt x="180000" y="0"/>
                </a:lnTo>
                <a:lnTo>
                  <a:pt x="4343400" y="0"/>
                </a:lnTo>
                <a:lnTo>
                  <a:pt x="43434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
              <a:ea typeface="Arial "/>
              <a:cs typeface="Arial "/>
              <a:sym typeface="Arial "/>
            </a:endParaRPr>
          </a:p>
        </p:txBody>
      </p:sp>
      <p:sp>
        <p:nvSpPr>
          <p:cNvPr id="231" name="Google Shape;231;p39"/>
          <p:cNvSpPr/>
          <p:nvPr/>
        </p:nvSpPr>
        <p:spPr>
          <a:xfrm rot="5400000">
            <a:off x="6851025" y="2850525"/>
            <a:ext cx="1885950" cy="2700000"/>
          </a:xfrm>
          <a:custGeom>
            <a:rect b="b" l="l" r="r" t="t"/>
            <a:pathLst>
              <a:path extrusionOk="0" h="3600000" w="25146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rgbClr val="7F7F7F">
              <a:alpha val="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
              <a:ea typeface="Arial "/>
              <a:cs typeface="Arial "/>
              <a:sym typeface="Arial "/>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1">
  <p:cSld name="OBJECT_4">
    <p:spTree>
      <p:nvGrpSpPr>
        <p:cNvPr id="232" name="Shape 232"/>
        <p:cNvGrpSpPr/>
        <p:nvPr/>
      </p:nvGrpSpPr>
      <p:grpSpPr>
        <a:xfrm>
          <a:off x="0" y="0"/>
          <a:ext cx="0" cy="0"/>
          <a:chOff x="0" y="0"/>
          <a:chExt cx="0" cy="0"/>
        </a:xfrm>
      </p:grpSpPr>
      <p:sp>
        <p:nvSpPr>
          <p:cNvPr id="233" name="Google Shape;233;p4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4" name="Google Shape;234;p4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235" name="Google Shape;235;p4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4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4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2.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bagautdinovaer@mail.r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0.xml"/><Relationship Id="rId3" Type="http://schemas.openxmlformats.org/officeDocument/2006/relationships/image" Target="../media/image100.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1.xml"/><Relationship Id="rId3"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2.xml"/><Relationship Id="rId3" Type="http://schemas.openxmlformats.org/officeDocument/2006/relationships/image" Target="../media/image92.jpg"/><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 Id="rId3" Type="http://schemas.openxmlformats.org/officeDocument/2006/relationships/image" Target="../media/image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4.xml"/><Relationship Id="rId3" Type="http://schemas.openxmlformats.org/officeDocument/2006/relationships/image" Target="../media/image10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5.xml"/><Relationship Id="rId3" Type="http://schemas.openxmlformats.org/officeDocument/2006/relationships/image" Target="../media/image103.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6.xml"/><Relationship Id="rId3" Type="http://schemas.openxmlformats.org/officeDocument/2006/relationships/image" Target="../media/image1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7.xml"/><Relationship Id="rId3" Type="http://schemas.openxmlformats.org/officeDocument/2006/relationships/image" Target="../media/image10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8.xml"/><Relationship Id="rId3" Type="http://schemas.openxmlformats.org/officeDocument/2006/relationships/image" Target="../media/image11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9.xml"/><Relationship Id="rId3" Type="http://schemas.openxmlformats.org/officeDocument/2006/relationships/image" Target="../media/image10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0.xml"/><Relationship Id="rId3" Type="http://schemas.openxmlformats.org/officeDocument/2006/relationships/image" Target="../media/image107.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1.xml"/><Relationship Id="rId3" Type="http://schemas.openxmlformats.org/officeDocument/2006/relationships/image" Target="../media/image116.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2.xml"/><Relationship Id="rId3" Type="http://schemas.openxmlformats.org/officeDocument/2006/relationships/image" Target="../media/image116.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3.xml"/><Relationship Id="rId3" Type="http://schemas.openxmlformats.org/officeDocument/2006/relationships/image" Target="../media/image1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4.xml"/><Relationship Id="rId3" Type="http://schemas.openxmlformats.org/officeDocument/2006/relationships/image" Target="../media/image116.jpg"/><Relationship Id="rId4" Type="http://schemas.openxmlformats.org/officeDocument/2006/relationships/image" Target="../media/image10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5.xml"/><Relationship Id="rId3" Type="http://schemas.openxmlformats.org/officeDocument/2006/relationships/image" Target="../media/image116.jp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6.xml"/><Relationship Id="rId3" Type="http://schemas.openxmlformats.org/officeDocument/2006/relationships/image" Target="../media/image12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7.xml"/><Relationship Id="rId3" Type="http://schemas.openxmlformats.org/officeDocument/2006/relationships/image" Target="../media/image11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9.xml"/><Relationship Id="rId3" Type="http://schemas.openxmlformats.org/officeDocument/2006/relationships/image" Target="../media/image117.png"/><Relationship Id="rId4" Type="http://schemas.openxmlformats.org/officeDocument/2006/relationships/image" Target="../media/image1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0.xml"/><Relationship Id="rId3" Type="http://schemas.openxmlformats.org/officeDocument/2006/relationships/image" Target="../media/image11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3.xml"/><Relationship Id="rId3"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 Id="rId3" Type="http://schemas.openxmlformats.org/officeDocument/2006/relationships/image" Target="../media/image127.png"/><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6.xml"/><Relationship Id="rId3" Type="http://schemas.openxmlformats.org/officeDocument/2006/relationships/image" Target="../media/image134.png"/><Relationship Id="rId4" Type="http://schemas.openxmlformats.org/officeDocument/2006/relationships/image" Target="../media/image1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7.xml"/><Relationship Id="rId3" Type="http://schemas.openxmlformats.org/officeDocument/2006/relationships/image" Target="../media/image136.png"/><Relationship Id="rId4" Type="http://schemas.openxmlformats.org/officeDocument/2006/relationships/image" Target="../media/image128.png"/><Relationship Id="rId5" Type="http://schemas.openxmlformats.org/officeDocument/2006/relationships/image" Target="../media/image13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8.xml"/><Relationship Id="rId3" Type="http://schemas.openxmlformats.org/officeDocument/2006/relationships/image" Target="../media/image133.png"/><Relationship Id="rId4" Type="http://schemas.openxmlformats.org/officeDocument/2006/relationships/image" Target="../media/image13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0.xml"/><Relationship Id="rId3" Type="http://schemas.openxmlformats.org/officeDocument/2006/relationships/image" Target="../media/image14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 Id="rId3" Type="http://schemas.openxmlformats.org/officeDocument/2006/relationships/image" Target="../media/image13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2.xml"/><Relationship Id="rId3" Type="http://schemas.openxmlformats.org/officeDocument/2006/relationships/image" Target="../media/image139.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3.xml"/><Relationship Id="rId3" Type="http://schemas.openxmlformats.org/officeDocument/2006/relationships/image" Target="../media/image13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24.gif"/><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2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9.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39.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48.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3.xml"/><Relationship Id="rId3" Type="http://schemas.openxmlformats.org/officeDocument/2006/relationships/image" Target="../media/image62.jpg"/><Relationship Id="rId4" Type="http://schemas.openxmlformats.org/officeDocument/2006/relationships/image" Target="../media/image53.jpg"/><Relationship Id="rId5" Type="http://schemas.openxmlformats.org/officeDocument/2006/relationships/image" Target="../media/image56.jpg"/><Relationship Id="rId6" Type="http://schemas.openxmlformats.org/officeDocument/2006/relationships/image" Target="../media/image4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7.xml"/><Relationship Id="rId3" Type="http://schemas.openxmlformats.org/officeDocument/2006/relationships/image" Target="../media/image6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8.xml"/><Relationship Id="rId3" Type="http://schemas.openxmlformats.org/officeDocument/2006/relationships/image" Target="../media/image63.jpg"/><Relationship Id="rId4" Type="http://schemas.openxmlformats.org/officeDocument/2006/relationships/image" Target="../media/image7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0.xml"/><Relationship Id="rId3" Type="http://schemas.openxmlformats.org/officeDocument/2006/relationships/image" Target="../media/image7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1.xml"/><Relationship Id="rId3" Type="http://schemas.openxmlformats.org/officeDocument/2006/relationships/image" Target="../media/image7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2.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5.xml"/><Relationship Id="rId3" Type="http://schemas.openxmlformats.org/officeDocument/2006/relationships/image" Target="../media/image57.jpg"/><Relationship Id="rId4" Type="http://schemas.openxmlformats.org/officeDocument/2006/relationships/image" Target="../media/image65.jpg"/><Relationship Id="rId5" Type="http://schemas.openxmlformats.org/officeDocument/2006/relationships/image" Target="../media/image6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6.xml"/><Relationship Id="rId3" Type="http://schemas.openxmlformats.org/officeDocument/2006/relationships/image" Target="../media/image6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7.xml"/><Relationship Id="rId3" Type="http://schemas.openxmlformats.org/officeDocument/2006/relationships/image" Target="../media/image6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8.xml"/><Relationship Id="rId3" Type="http://schemas.openxmlformats.org/officeDocument/2006/relationships/image" Target="../media/image64.png"/><Relationship Id="rId4" Type="http://schemas.openxmlformats.org/officeDocument/2006/relationships/image" Target="../media/image58.png"/><Relationship Id="rId5"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 Id="rId3" Type="http://schemas.openxmlformats.org/officeDocument/2006/relationships/image" Target="../media/image76.png"/><Relationship Id="rId4" Type="http://schemas.openxmlformats.org/officeDocument/2006/relationships/image" Target="../media/image77.png"/><Relationship Id="rId9"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84.png"/><Relationship Id="rId7" Type="http://schemas.openxmlformats.org/officeDocument/2006/relationships/image" Target="../media/image83.png"/><Relationship Id="rId8"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0.xml"/><Relationship Id="rId3"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73.png"/><Relationship Id="rId7" Type="http://schemas.openxmlformats.org/officeDocument/2006/relationships/image" Target="../media/image97.png"/><Relationship Id="rId8"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1.xml"/><Relationship Id="rId3"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2.xml"/><Relationship Id="rId3" Type="http://schemas.openxmlformats.org/officeDocument/2006/relationships/image" Target="../media/image11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4.xml"/><Relationship Id="rId3"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5.xml"/><Relationship Id="rId3"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6.xml"/><Relationship Id="rId3" Type="http://schemas.openxmlformats.org/officeDocument/2006/relationships/image" Target="../media/image8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7.xml"/><Relationship Id="rId3" Type="http://schemas.openxmlformats.org/officeDocument/2006/relationships/image" Target="../media/image100.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8.xml"/><Relationship Id="rId3" Type="http://schemas.openxmlformats.org/officeDocument/2006/relationships/image" Target="../media/image100.png"/><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ctrTitle"/>
          </p:nvPr>
        </p:nvSpPr>
        <p:spPr>
          <a:xfrm>
            <a:off x="598100" y="1775222"/>
            <a:ext cx="8222100" cy="838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4760"/>
              <a:buFont typeface="Calibri"/>
              <a:buNone/>
            </a:pPr>
            <a:r>
              <a:rPr b="1" lang="ru"/>
              <a:t>Анализ данных</a:t>
            </a:r>
            <a:endParaRPr b="1"/>
          </a:p>
          <a:p>
            <a:pPr indent="0" lvl="0" marL="0" rtl="0" algn="ctr">
              <a:lnSpc>
                <a:spcPct val="100000"/>
              </a:lnSpc>
              <a:spcBef>
                <a:spcPts val="0"/>
              </a:spcBef>
              <a:spcAft>
                <a:spcPts val="0"/>
              </a:spcAft>
              <a:buClr>
                <a:schemeClr val="dk1"/>
              </a:buClr>
              <a:buSzPct val="104760"/>
              <a:buFont typeface="Calibri"/>
              <a:buNone/>
            </a:pPr>
            <a:r>
              <a:rPr b="1" lang="ru"/>
              <a:t>Лекция 3</a:t>
            </a:r>
            <a:endParaRPr b="1"/>
          </a:p>
          <a:p>
            <a:pPr indent="0" lvl="0" marL="0" rtl="0" algn="ctr">
              <a:lnSpc>
                <a:spcPct val="100000"/>
              </a:lnSpc>
              <a:spcBef>
                <a:spcPts val="0"/>
              </a:spcBef>
              <a:spcAft>
                <a:spcPts val="0"/>
              </a:spcAft>
              <a:buClr>
                <a:schemeClr val="dk1"/>
              </a:buClr>
              <a:buSzPct val="104760"/>
              <a:buFont typeface="Calibri"/>
              <a:buNone/>
            </a:pPr>
            <a:r>
              <a:rPr b="1" lang="ru"/>
              <a:t>23.04</a:t>
            </a:r>
            <a:endParaRPr b="1"/>
          </a:p>
        </p:txBody>
      </p:sp>
      <p:sp>
        <p:nvSpPr>
          <p:cNvPr id="244" name="Google Shape;244;p41"/>
          <p:cNvSpPr txBox="1"/>
          <p:nvPr>
            <p:ph idx="1" type="subTitle"/>
          </p:nvPr>
        </p:nvSpPr>
        <p:spPr>
          <a:xfrm>
            <a:off x="598100" y="3759591"/>
            <a:ext cx="8222100" cy="11205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lang="ru"/>
              <a:t>Багаутдинова Эльмира Рафиковна</a:t>
            </a:r>
            <a:br>
              <a:rPr lang="ru"/>
            </a:br>
            <a:r>
              <a:rPr lang="ru"/>
              <a:t>Кафедра фундаментальной математики </a:t>
            </a:r>
            <a:br>
              <a:rPr lang="ru"/>
            </a:br>
            <a:r>
              <a:rPr lang="ru" u="sng">
                <a:solidFill>
                  <a:schemeClr val="hlink"/>
                </a:solidFill>
                <a:hlinkClick r:id="rId3"/>
              </a:rPr>
              <a:t>bagautdinovaer@mail.ru</a:t>
            </a:r>
            <a:br>
              <a:rPr lang="ru"/>
            </a:br>
            <a:r>
              <a:rPr lang="ru"/>
              <a:t>ebagautdinova@hse.ru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p>
            <a:pPr indent="0" lvl="0" marL="0" rtl="0" algn="ctr">
              <a:spcBef>
                <a:spcPts val="0"/>
              </a:spcBef>
              <a:spcAft>
                <a:spcPts val="0"/>
              </a:spcAft>
              <a:buNone/>
            </a:pPr>
            <a:fld id="{00000000-1234-1234-1234-123412341234}" type="slidenum">
              <a:rPr lang="ru"/>
              <a:t>‹#›</a:t>
            </a:fld>
            <a:endParaRPr/>
          </a:p>
        </p:txBody>
      </p:sp>
      <p:sp>
        <p:nvSpPr>
          <p:cNvPr id="308" name="Google Shape;308;p50"/>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ПОДГОТОВКА ДАННЫХ</a:t>
            </a:r>
            <a:endParaRPr b="1" u="sng">
              <a:solidFill>
                <a:srgbClr val="000066"/>
              </a:solidFill>
              <a:latin typeface="Times New Roman"/>
              <a:ea typeface="Times New Roman"/>
              <a:cs typeface="Times New Roman"/>
              <a:sym typeface="Times New Roman"/>
            </a:endParaRPr>
          </a:p>
        </p:txBody>
      </p:sp>
      <p:pic>
        <p:nvPicPr>
          <p:cNvPr id="309" name="Google Shape;309;p50"/>
          <p:cNvPicPr preferRelativeResize="0"/>
          <p:nvPr>
            <p:ph idx="2" type="body"/>
          </p:nvPr>
        </p:nvPicPr>
        <p:blipFill rotWithShape="1">
          <a:blip r:embed="rId3">
            <a:alphaModFix/>
          </a:blip>
          <a:srcRect b="0" l="0" r="0" t="0"/>
          <a:stretch/>
        </p:blipFill>
        <p:spPr>
          <a:xfrm>
            <a:off x="6084094" y="1221582"/>
            <a:ext cx="1563300" cy="1556100"/>
          </a:xfrm>
          <a:prstGeom prst="rect">
            <a:avLst/>
          </a:prstGeom>
          <a:noFill/>
          <a:ln>
            <a:noFill/>
          </a:ln>
        </p:spPr>
      </p:pic>
      <p:sp>
        <p:nvSpPr>
          <p:cNvPr id="310" name="Google Shape;310;p50"/>
          <p:cNvSpPr/>
          <p:nvPr/>
        </p:nvSpPr>
        <p:spPr>
          <a:xfrm>
            <a:off x="7110413" y="1815704"/>
            <a:ext cx="378600" cy="163200"/>
          </a:xfrm>
          <a:prstGeom prst="rect">
            <a:avLst/>
          </a:prstGeom>
          <a:noFill/>
          <a:ln cap="flat" cmpd="sng" w="63500">
            <a:solidFill>
              <a:srgbClr val="CC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
              <a:ea typeface="Arial "/>
              <a:cs typeface="Arial "/>
              <a:sym typeface="Arial "/>
            </a:endParaRPr>
          </a:p>
        </p:txBody>
      </p:sp>
      <p:sp>
        <p:nvSpPr>
          <p:cNvPr id="311" name="Google Shape;311;p50"/>
          <p:cNvSpPr txBox="1"/>
          <p:nvPr>
            <p:ph idx="1" type="body"/>
          </p:nvPr>
        </p:nvSpPr>
        <p:spPr>
          <a:xfrm>
            <a:off x="628650" y="1369219"/>
            <a:ext cx="7579500" cy="3263400"/>
          </a:xfrm>
          <a:prstGeom prst="rect">
            <a:avLst/>
          </a:prstGeom>
          <a:noFill/>
          <a:ln>
            <a:noFill/>
          </a:ln>
        </p:spPr>
        <p:txBody>
          <a:bodyPr anchorCtr="0" anchor="t" bIns="0" lIns="0" spcFirstLastPara="1" rIns="0" wrap="square" tIns="0">
            <a:noAutofit/>
          </a:bodyPr>
          <a:lstStyle/>
          <a:p>
            <a:pPr indent="-203200" lvl="0" marL="203200" rtl="0" algn="l">
              <a:lnSpc>
                <a:spcPct val="100000"/>
              </a:lnSpc>
              <a:spcBef>
                <a:spcPts val="0"/>
              </a:spcBef>
              <a:spcAft>
                <a:spcPts val="0"/>
              </a:spcAft>
              <a:buSzPts val="1200"/>
              <a:buChar char="●"/>
            </a:pPr>
            <a:r>
              <a:rPr lang="ru"/>
              <a:t>Обычно занимает более 90% времени</a:t>
            </a:r>
            <a:endParaRPr/>
          </a:p>
          <a:p>
            <a:pPr indent="-133350" lvl="1" marL="330200" rtl="0" algn="l">
              <a:lnSpc>
                <a:spcPct val="100000"/>
              </a:lnSpc>
              <a:spcBef>
                <a:spcPts val="800"/>
              </a:spcBef>
              <a:spcAft>
                <a:spcPts val="0"/>
              </a:spcAft>
              <a:buSzPts val="1100"/>
              <a:buFont typeface="Arial "/>
              <a:buChar char="○"/>
            </a:pPr>
            <a:r>
              <a:rPr lang="ru"/>
              <a:t>Сбор</a:t>
            </a:r>
            <a:endParaRPr/>
          </a:p>
          <a:p>
            <a:pPr indent="-133350" lvl="1" marL="330200" rtl="0" algn="l">
              <a:lnSpc>
                <a:spcPct val="100000"/>
              </a:lnSpc>
              <a:spcBef>
                <a:spcPts val="800"/>
              </a:spcBef>
              <a:spcAft>
                <a:spcPts val="0"/>
              </a:spcAft>
              <a:buSzPts val="1100"/>
              <a:buFont typeface="Arial "/>
              <a:buChar char="○"/>
            </a:pPr>
            <a:r>
              <a:rPr lang="ru"/>
              <a:t>Оценка</a:t>
            </a:r>
            <a:endParaRPr/>
          </a:p>
          <a:p>
            <a:pPr indent="-133350" lvl="1" marL="330200" rtl="0" algn="l">
              <a:lnSpc>
                <a:spcPct val="100000"/>
              </a:lnSpc>
              <a:spcBef>
                <a:spcPts val="800"/>
              </a:spcBef>
              <a:spcAft>
                <a:spcPts val="0"/>
              </a:spcAft>
              <a:buSzPts val="1100"/>
              <a:buFont typeface="Arial "/>
              <a:buChar char="○"/>
            </a:pPr>
            <a:r>
              <a:rPr lang="ru"/>
              <a:t>Консолидация и очистка</a:t>
            </a:r>
            <a:endParaRPr/>
          </a:p>
          <a:p>
            <a:pPr indent="-133350" lvl="1" marL="330200" rtl="0" algn="l">
              <a:lnSpc>
                <a:spcPct val="100000"/>
              </a:lnSpc>
              <a:spcBef>
                <a:spcPts val="800"/>
              </a:spcBef>
              <a:spcAft>
                <a:spcPts val="0"/>
              </a:spcAft>
              <a:buSzPts val="1100"/>
              <a:buFont typeface="Arial "/>
              <a:buChar char="○"/>
            </a:pPr>
            <a:r>
              <a:rPr lang="ru"/>
              <a:t>Выбор данных</a:t>
            </a:r>
            <a:endParaRPr/>
          </a:p>
          <a:p>
            <a:pPr indent="-133350" lvl="1" marL="330200" rtl="0" algn="l">
              <a:lnSpc>
                <a:spcPct val="100000"/>
              </a:lnSpc>
              <a:spcBef>
                <a:spcPts val="800"/>
              </a:spcBef>
              <a:spcAft>
                <a:spcPts val="0"/>
              </a:spcAft>
              <a:buSzPts val="1100"/>
              <a:buFont typeface="Arial "/>
              <a:buChar char="○"/>
            </a:pPr>
            <a:r>
              <a:rPr lang="ru"/>
              <a:t>Преобразования</a:t>
            </a:r>
            <a:endParaRPr/>
          </a:p>
          <a:p>
            <a:pPr indent="0" lvl="1" marL="0" rtl="0" algn="l">
              <a:lnSpc>
                <a:spcPct val="100000"/>
              </a:lnSpc>
              <a:spcBef>
                <a:spcPts val="800"/>
              </a:spcBef>
              <a:spcAft>
                <a:spcPts val="0"/>
              </a:spcAft>
              <a:buSzPts val="1100"/>
              <a:buFont typeface="Arial "/>
              <a:buNone/>
            </a:pPr>
            <a:r>
              <a:t/>
            </a:r>
            <a:endParaRPr/>
          </a:p>
          <a:p>
            <a:pPr indent="0" lvl="1" marL="203200" rtl="0" algn="l">
              <a:lnSpc>
                <a:spcPct val="100000"/>
              </a:lnSpc>
              <a:spcBef>
                <a:spcPts val="800"/>
              </a:spcBef>
              <a:spcAft>
                <a:spcPts val="0"/>
              </a:spcAft>
              <a:buSzPts val="1100"/>
              <a:buFont typeface="Arial "/>
              <a:buNone/>
            </a:pPr>
            <a:r>
              <a:rPr lang="ru"/>
              <a:t>Охватывает все действия по созданию окончательного набора данных из исходных необработанных данных. Задачи подготовки данных, вероятно, будут выполняться несколько раз и не в каком-либо предписанном порядке. Задачи включают выбор таблиц, записей и атрибутов, а также преобразование и очистку данных для инструментов моделирования.</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8" name="Shape 1138"/>
        <p:cNvGrpSpPr/>
        <p:nvPr/>
      </p:nvGrpSpPr>
      <p:grpSpPr>
        <a:xfrm>
          <a:off x="0" y="0"/>
          <a:ext cx="0" cy="0"/>
          <a:chOff x="0" y="0"/>
          <a:chExt cx="0" cy="0"/>
        </a:xfrm>
      </p:grpSpPr>
      <p:sp>
        <p:nvSpPr>
          <p:cNvPr id="1139" name="Google Shape;1139;p140"/>
          <p:cNvSpPr txBox="1"/>
          <p:nvPr/>
        </p:nvSpPr>
        <p:spPr>
          <a:xfrm>
            <a:off x="1381970" y="3844215"/>
            <a:ext cx="31743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100">
                <a:latin typeface="Calibri"/>
                <a:ea typeface="Calibri"/>
                <a:cs typeface="Calibri"/>
                <a:sym typeface="Calibri"/>
              </a:rPr>
              <a:t>MSE при фиксированном </a:t>
            </a:r>
            <a:r>
              <a:rPr lang="ru" sz="2100">
                <a:latin typeface="Cambria Math"/>
                <a:ea typeface="Cambria Math"/>
                <a:cs typeface="Cambria Math"/>
                <a:sym typeface="Cambria Math"/>
              </a:rPr>
              <a:t>𝒂</a:t>
            </a:r>
            <a:r>
              <a:rPr lang="ru" sz="2100">
                <a:latin typeface="Calibri"/>
                <a:ea typeface="Calibri"/>
                <a:cs typeface="Calibri"/>
                <a:sym typeface="Calibri"/>
              </a:rPr>
              <a:t>:</a:t>
            </a:r>
            <a:endParaRPr sz="2100">
              <a:latin typeface="Calibri"/>
              <a:ea typeface="Calibri"/>
              <a:cs typeface="Calibri"/>
              <a:sym typeface="Calibri"/>
            </a:endParaRPr>
          </a:p>
        </p:txBody>
      </p:sp>
      <p:pic>
        <p:nvPicPr>
          <p:cNvPr id="1140" name="Google Shape;1140;p140"/>
          <p:cNvPicPr preferRelativeResize="0"/>
          <p:nvPr/>
        </p:nvPicPr>
        <p:blipFill rotWithShape="1">
          <a:blip r:embed="rId3">
            <a:alphaModFix/>
          </a:blip>
          <a:srcRect b="0" l="0" r="0" t="0"/>
          <a:stretch/>
        </p:blipFill>
        <p:spPr>
          <a:xfrm>
            <a:off x="636151" y="1683889"/>
            <a:ext cx="2419058" cy="1544999"/>
          </a:xfrm>
          <a:prstGeom prst="rect">
            <a:avLst/>
          </a:prstGeom>
          <a:noFill/>
          <a:ln>
            <a:noFill/>
          </a:ln>
        </p:spPr>
      </p:pic>
      <p:sp>
        <p:nvSpPr>
          <p:cNvPr id="1141" name="Google Shape;1141;p140"/>
          <p:cNvSpPr txBox="1"/>
          <p:nvPr/>
        </p:nvSpPr>
        <p:spPr>
          <a:xfrm>
            <a:off x="2858705" y="2945021"/>
            <a:ext cx="1581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solidFill>
                  <a:srgbClr val="C00000"/>
                </a:solidFill>
                <a:latin typeface="Cambria Math"/>
                <a:ea typeface="Cambria Math"/>
                <a:cs typeface="Cambria Math"/>
                <a:sym typeface="Cambria Math"/>
              </a:rPr>
              <a:t>𝒃</a:t>
            </a:r>
            <a:endParaRPr sz="1800">
              <a:latin typeface="Cambria Math"/>
              <a:ea typeface="Cambria Math"/>
              <a:cs typeface="Cambria Math"/>
              <a:sym typeface="Cambria Math"/>
            </a:endParaRPr>
          </a:p>
        </p:txBody>
      </p:sp>
      <p:sp>
        <p:nvSpPr>
          <p:cNvPr id="1142" name="Google Shape;1142;p140"/>
          <p:cNvSpPr txBox="1"/>
          <p:nvPr/>
        </p:nvSpPr>
        <p:spPr>
          <a:xfrm>
            <a:off x="969463" y="1735287"/>
            <a:ext cx="4392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1800">
                <a:latin typeface="Calibri"/>
                <a:ea typeface="Calibri"/>
                <a:cs typeface="Calibri"/>
                <a:sym typeface="Calibri"/>
              </a:rPr>
              <a:t>MSE</a:t>
            </a:r>
            <a:endParaRPr sz="1800">
              <a:latin typeface="Calibri"/>
              <a:ea typeface="Calibri"/>
              <a:cs typeface="Calibri"/>
              <a:sym typeface="Calibri"/>
            </a:endParaRPr>
          </a:p>
        </p:txBody>
      </p:sp>
      <p:grpSp>
        <p:nvGrpSpPr>
          <p:cNvPr id="1143" name="Google Shape;1143;p140"/>
          <p:cNvGrpSpPr/>
          <p:nvPr/>
        </p:nvGrpSpPr>
        <p:grpSpPr>
          <a:xfrm>
            <a:off x="1094949" y="2127002"/>
            <a:ext cx="409709" cy="560099"/>
            <a:chOff x="1459932" y="2836002"/>
            <a:chExt cx="546279" cy="746798"/>
          </a:xfrm>
        </p:grpSpPr>
        <p:sp>
          <p:nvSpPr>
            <p:cNvPr id="1144" name="Google Shape;1144;p140"/>
            <p:cNvSpPr/>
            <p:nvPr/>
          </p:nvSpPr>
          <p:spPr>
            <a:xfrm>
              <a:off x="1459932" y="2836002"/>
              <a:ext cx="386714" cy="376555"/>
            </a:xfrm>
            <a:custGeom>
              <a:rect b="b" l="l" r="r" t="t"/>
              <a:pathLst>
                <a:path extrusionOk="0" h="376555" w="386714">
                  <a:moveTo>
                    <a:pt x="193338" y="0"/>
                  </a:moveTo>
                  <a:lnTo>
                    <a:pt x="149007" y="4964"/>
                  </a:lnTo>
                  <a:lnTo>
                    <a:pt x="108313" y="19105"/>
                  </a:lnTo>
                  <a:lnTo>
                    <a:pt x="72415" y="41294"/>
                  </a:lnTo>
                  <a:lnTo>
                    <a:pt x="42474" y="70403"/>
                  </a:lnTo>
                  <a:lnTo>
                    <a:pt x="19651" y="105304"/>
                  </a:lnTo>
                  <a:lnTo>
                    <a:pt x="5106" y="144869"/>
                  </a:lnTo>
                  <a:lnTo>
                    <a:pt x="0" y="187968"/>
                  </a:lnTo>
                  <a:lnTo>
                    <a:pt x="5106" y="231067"/>
                  </a:lnTo>
                  <a:lnTo>
                    <a:pt x="19651" y="270632"/>
                  </a:lnTo>
                  <a:lnTo>
                    <a:pt x="42474" y="305532"/>
                  </a:lnTo>
                  <a:lnTo>
                    <a:pt x="72415" y="334641"/>
                  </a:lnTo>
                  <a:lnTo>
                    <a:pt x="108313" y="356831"/>
                  </a:lnTo>
                  <a:lnTo>
                    <a:pt x="149007" y="370972"/>
                  </a:lnTo>
                  <a:lnTo>
                    <a:pt x="193338" y="375936"/>
                  </a:lnTo>
                  <a:lnTo>
                    <a:pt x="237669" y="370972"/>
                  </a:lnTo>
                  <a:lnTo>
                    <a:pt x="278363" y="356831"/>
                  </a:lnTo>
                  <a:lnTo>
                    <a:pt x="314261" y="334641"/>
                  </a:lnTo>
                  <a:lnTo>
                    <a:pt x="344202" y="305532"/>
                  </a:lnTo>
                  <a:lnTo>
                    <a:pt x="367025" y="270632"/>
                  </a:lnTo>
                  <a:lnTo>
                    <a:pt x="381570" y="231067"/>
                  </a:lnTo>
                  <a:lnTo>
                    <a:pt x="386676" y="187968"/>
                  </a:lnTo>
                  <a:lnTo>
                    <a:pt x="381570" y="144869"/>
                  </a:lnTo>
                  <a:lnTo>
                    <a:pt x="367025" y="105304"/>
                  </a:lnTo>
                  <a:lnTo>
                    <a:pt x="344202" y="70403"/>
                  </a:lnTo>
                  <a:lnTo>
                    <a:pt x="314261" y="41294"/>
                  </a:lnTo>
                  <a:lnTo>
                    <a:pt x="278363" y="19105"/>
                  </a:lnTo>
                  <a:lnTo>
                    <a:pt x="237669" y="4964"/>
                  </a:lnTo>
                  <a:lnTo>
                    <a:pt x="193338"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45" name="Google Shape;1145;p140"/>
            <p:cNvSpPr/>
            <p:nvPr/>
          </p:nvSpPr>
          <p:spPr>
            <a:xfrm>
              <a:off x="1459932" y="2836002"/>
              <a:ext cx="386714" cy="376555"/>
            </a:xfrm>
            <a:custGeom>
              <a:rect b="b" l="l" r="r" t="t"/>
              <a:pathLst>
                <a:path extrusionOk="0" h="376555" w="386714">
                  <a:moveTo>
                    <a:pt x="0" y="187968"/>
                  </a:moveTo>
                  <a:lnTo>
                    <a:pt x="5106" y="144868"/>
                  </a:lnTo>
                  <a:lnTo>
                    <a:pt x="19651" y="105304"/>
                  </a:lnTo>
                  <a:lnTo>
                    <a:pt x="42474" y="70403"/>
                  </a:lnTo>
                  <a:lnTo>
                    <a:pt x="72415" y="41294"/>
                  </a:lnTo>
                  <a:lnTo>
                    <a:pt x="108313" y="19105"/>
                  </a:lnTo>
                  <a:lnTo>
                    <a:pt x="149007" y="4964"/>
                  </a:lnTo>
                  <a:lnTo>
                    <a:pt x="193338" y="0"/>
                  </a:lnTo>
                  <a:lnTo>
                    <a:pt x="237669" y="4964"/>
                  </a:lnTo>
                  <a:lnTo>
                    <a:pt x="278363" y="19105"/>
                  </a:lnTo>
                  <a:lnTo>
                    <a:pt x="314261" y="41294"/>
                  </a:lnTo>
                  <a:lnTo>
                    <a:pt x="344202" y="70403"/>
                  </a:lnTo>
                  <a:lnTo>
                    <a:pt x="367025" y="105304"/>
                  </a:lnTo>
                  <a:lnTo>
                    <a:pt x="381570" y="144868"/>
                  </a:lnTo>
                  <a:lnTo>
                    <a:pt x="386677" y="187968"/>
                  </a:lnTo>
                  <a:lnTo>
                    <a:pt x="381570" y="231067"/>
                  </a:lnTo>
                  <a:lnTo>
                    <a:pt x="367025" y="270631"/>
                  </a:lnTo>
                  <a:lnTo>
                    <a:pt x="344202" y="305532"/>
                  </a:lnTo>
                  <a:lnTo>
                    <a:pt x="314261" y="334641"/>
                  </a:lnTo>
                  <a:lnTo>
                    <a:pt x="278363" y="356830"/>
                  </a:lnTo>
                  <a:lnTo>
                    <a:pt x="237669" y="370971"/>
                  </a:lnTo>
                  <a:lnTo>
                    <a:pt x="193338" y="375936"/>
                  </a:lnTo>
                  <a:lnTo>
                    <a:pt x="149007" y="370971"/>
                  </a:lnTo>
                  <a:lnTo>
                    <a:pt x="108313" y="356830"/>
                  </a:lnTo>
                  <a:lnTo>
                    <a:pt x="72415" y="334641"/>
                  </a:lnTo>
                  <a:lnTo>
                    <a:pt x="42474" y="305532"/>
                  </a:lnTo>
                  <a:lnTo>
                    <a:pt x="19651" y="270631"/>
                  </a:lnTo>
                  <a:lnTo>
                    <a:pt x="5106" y="231067"/>
                  </a:lnTo>
                  <a:lnTo>
                    <a:pt x="0" y="187968"/>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46" name="Google Shape;1146;p140"/>
            <p:cNvSpPr/>
            <p:nvPr/>
          </p:nvSpPr>
          <p:spPr>
            <a:xfrm>
              <a:off x="1713476" y="3200530"/>
              <a:ext cx="292735" cy="382270"/>
            </a:xfrm>
            <a:custGeom>
              <a:rect b="b" l="l" r="r" t="t"/>
              <a:pathLst>
                <a:path extrusionOk="0" h="382270" w="292735">
                  <a:moveTo>
                    <a:pt x="30511" y="0"/>
                  </a:moveTo>
                  <a:lnTo>
                    <a:pt x="0" y="22818"/>
                  </a:lnTo>
                  <a:lnTo>
                    <a:pt x="208857" y="302106"/>
                  </a:lnTo>
                  <a:lnTo>
                    <a:pt x="178344" y="324924"/>
                  </a:lnTo>
                  <a:lnTo>
                    <a:pt x="292566" y="382233"/>
                  </a:lnTo>
                  <a:lnTo>
                    <a:pt x="269881" y="256471"/>
                  </a:lnTo>
                  <a:lnTo>
                    <a:pt x="239369" y="279289"/>
                  </a:lnTo>
                  <a:lnTo>
                    <a:pt x="30511"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147" name="Google Shape;1147;p140"/>
          <p:cNvSpPr txBox="1"/>
          <p:nvPr>
            <p:ph type="title"/>
          </p:nvPr>
        </p:nvSpPr>
        <p:spPr>
          <a:xfrm>
            <a:off x="687704" y="458891"/>
            <a:ext cx="4751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Идея процедуры обучения</a:t>
            </a:r>
            <a:endParaRPr sz="3300"/>
          </a:p>
        </p:txBody>
      </p:sp>
      <p:pic>
        <p:nvPicPr>
          <p:cNvPr id="1148" name="Google Shape;1148;p140"/>
          <p:cNvPicPr preferRelativeResize="0"/>
          <p:nvPr/>
        </p:nvPicPr>
        <p:blipFill rotWithShape="1">
          <a:blip r:embed="rId3">
            <a:alphaModFix/>
          </a:blip>
          <a:srcRect b="0" l="0" r="0" t="0"/>
          <a:stretch/>
        </p:blipFill>
        <p:spPr>
          <a:xfrm>
            <a:off x="3355538" y="1683889"/>
            <a:ext cx="2419058" cy="1544999"/>
          </a:xfrm>
          <a:prstGeom prst="rect">
            <a:avLst/>
          </a:prstGeom>
          <a:noFill/>
          <a:ln>
            <a:noFill/>
          </a:ln>
        </p:spPr>
      </p:pic>
      <p:sp>
        <p:nvSpPr>
          <p:cNvPr id="1149" name="Google Shape;1149;p140"/>
          <p:cNvSpPr txBox="1"/>
          <p:nvPr/>
        </p:nvSpPr>
        <p:spPr>
          <a:xfrm>
            <a:off x="5578093" y="2945021"/>
            <a:ext cx="1581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solidFill>
                  <a:srgbClr val="C00000"/>
                </a:solidFill>
                <a:latin typeface="Cambria Math"/>
                <a:ea typeface="Cambria Math"/>
                <a:cs typeface="Cambria Math"/>
                <a:sym typeface="Cambria Math"/>
              </a:rPr>
              <a:t>𝒃</a:t>
            </a:r>
            <a:endParaRPr sz="1800">
              <a:latin typeface="Cambria Math"/>
              <a:ea typeface="Cambria Math"/>
              <a:cs typeface="Cambria Math"/>
              <a:sym typeface="Cambria Math"/>
            </a:endParaRPr>
          </a:p>
        </p:txBody>
      </p:sp>
      <p:sp>
        <p:nvSpPr>
          <p:cNvPr id="1150" name="Google Shape;1150;p140"/>
          <p:cNvSpPr txBox="1"/>
          <p:nvPr/>
        </p:nvSpPr>
        <p:spPr>
          <a:xfrm>
            <a:off x="3688851" y="1735287"/>
            <a:ext cx="4392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1800">
                <a:latin typeface="Calibri"/>
                <a:ea typeface="Calibri"/>
                <a:cs typeface="Calibri"/>
                <a:sym typeface="Calibri"/>
              </a:rPr>
              <a:t>MSE</a:t>
            </a:r>
            <a:endParaRPr sz="1800">
              <a:latin typeface="Calibri"/>
              <a:ea typeface="Calibri"/>
              <a:cs typeface="Calibri"/>
              <a:sym typeface="Calibri"/>
            </a:endParaRPr>
          </a:p>
        </p:txBody>
      </p:sp>
      <p:grpSp>
        <p:nvGrpSpPr>
          <p:cNvPr id="1151" name="Google Shape;1151;p140"/>
          <p:cNvGrpSpPr/>
          <p:nvPr/>
        </p:nvGrpSpPr>
        <p:grpSpPr>
          <a:xfrm>
            <a:off x="4096075" y="2576489"/>
            <a:ext cx="447648" cy="388606"/>
            <a:chOff x="5461434" y="3435318"/>
            <a:chExt cx="596864" cy="518142"/>
          </a:xfrm>
        </p:grpSpPr>
        <p:sp>
          <p:nvSpPr>
            <p:cNvPr id="1152" name="Google Shape;1152;p140"/>
            <p:cNvSpPr/>
            <p:nvPr/>
          </p:nvSpPr>
          <p:spPr>
            <a:xfrm>
              <a:off x="5461434" y="3435318"/>
              <a:ext cx="386714" cy="376554"/>
            </a:xfrm>
            <a:custGeom>
              <a:rect b="b" l="l" r="r" t="t"/>
              <a:pathLst>
                <a:path extrusionOk="0" h="376554" w="386714">
                  <a:moveTo>
                    <a:pt x="193338" y="0"/>
                  </a:moveTo>
                  <a:lnTo>
                    <a:pt x="149007" y="4964"/>
                  </a:lnTo>
                  <a:lnTo>
                    <a:pt x="108313" y="19105"/>
                  </a:lnTo>
                  <a:lnTo>
                    <a:pt x="72415" y="41294"/>
                  </a:lnTo>
                  <a:lnTo>
                    <a:pt x="42474" y="70403"/>
                  </a:lnTo>
                  <a:lnTo>
                    <a:pt x="19651" y="105303"/>
                  </a:lnTo>
                  <a:lnTo>
                    <a:pt x="5106" y="144868"/>
                  </a:lnTo>
                  <a:lnTo>
                    <a:pt x="0" y="187967"/>
                  </a:lnTo>
                  <a:lnTo>
                    <a:pt x="5106" y="231067"/>
                  </a:lnTo>
                  <a:lnTo>
                    <a:pt x="19651" y="270631"/>
                  </a:lnTo>
                  <a:lnTo>
                    <a:pt x="42474" y="305532"/>
                  </a:lnTo>
                  <a:lnTo>
                    <a:pt x="72415" y="334641"/>
                  </a:lnTo>
                  <a:lnTo>
                    <a:pt x="108313" y="356830"/>
                  </a:lnTo>
                  <a:lnTo>
                    <a:pt x="149007" y="370970"/>
                  </a:lnTo>
                  <a:lnTo>
                    <a:pt x="193338" y="375935"/>
                  </a:lnTo>
                  <a:lnTo>
                    <a:pt x="237669" y="370970"/>
                  </a:lnTo>
                  <a:lnTo>
                    <a:pt x="278363" y="356830"/>
                  </a:lnTo>
                  <a:lnTo>
                    <a:pt x="314261" y="334641"/>
                  </a:lnTo>
                  <a:lnTo>
                    <a:pt x="344202" y="305532"/>
                  </a:lnTo>
                  <a:lnTo>
                    <a:pt x="367025" y="270631"/>
                  </a:lnTo>
                  <a:lnTo>
                    <a:pt x="381570" y="231067"/>
                  </a:lnTo>
                  <a:lnTo>
                    <a:pt x="386676" y="187967"/>
                  </a:lnTo>
                  <a:lnTo>
                    <a:pt x="381570" y="144868"/>
                  </a:lnTo>
                  <a:lnTo>
                    <a:pt x="367025" y="105303"/>
                  </a:lnTo>
                  <a:lnTo>
                    <a:pt x="344202" y="70403"/>
                  </a:lnTo>
                  <a:lnTo>
                    <a:pt x="314261" y="41294"/>
                  </a:lnTo>
                  <a:lnTo>
                    <a:pt x="278363" y="19105"/>
                  </a:lnTo>
                  <a:lnTo>
                    <a:pt x="237669" y="4964"/>
                  </a:lnTo>
                  <a:lnTo>
                    <a:pt x="193338"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53" name="Google Shape;1153;p140"/>
            <p:cNvSpPr/>
            <p:nvPr/>
          </p:nvSpPr>
          <p:spPr>
            <a:xfrm>
              <a:off x="5461434" y="3435318"/>
              <a:ext cx="386714" cy="376554"/>
            </a:xfrm>
            <a:custGeom>
              <a:rect b="b" l="l" r="r" t="t"/>
              <a:pathLst>
                <a:path extrusionOk="0" h="376554" w="386714">
                  <a:moveTo>
                    <a:pt x="0" y="187968"/>
                  </a:moveTo>
                  <a:lnTo>
                    <a:pt x="5106" y="144868"/>
                  </a:lnTo>
                  <a:lnTo>
                    <a:pt x="19651" y="105304"/>
                  </a:lnTo>
                  <a:lnTo>
                    <a:pt x="42474" y="70403"/>
                  </a:lnTo>
                  <a:lnTo>
                    <a:pt x="72415" y="41294"/>
                  </a:lnTo>
                  <a:lnTo>
                    <a:pt x="108313" y="19105"/>
                  </a:lnTo>
                  <a:lnTo>
                    <a:pt x="149007" y="4964"/>
                  </a:lnTo>
                  <a:lnTo>
                    <a:pt x="193338" y="0"/>
                  </a:lnTo>
                  <a:lnTo>
                    <a:pt x="237669" y="4964"/>
                  </a:lnTo>
                  <a:lnTo>
                    <a:pt x="278363" y="19105"/>
                  </a:lnTo>
                  <a:lnTo>
                    <a:pt x="314261" y="41294"/>
                  </a:lnTo>
                  <a:lnTo>
                    <a:pt x="344202" y="70403"/>
                  </a:lnTo>
                  <a:lnTo>
                    <a:pt x="367025" y="105304"/>
                  </a:lnTo>
                  <a:lnTo>
                    <a:pt x="381570" y="144868"/>
                  </a:lnTo>
                  <a:lnTo>
                    <a:pt x="386677" y="187968"/>
                  </a:lnTo>
                  <a:lnTo>
                    <a:pt x="381570" y="231067"/>
                  </a:lnTo>
                  <a:lnTo>
                    <a:pt x="367025" y="270631"/>
                  </a:lnTo>
                  <a:lnTo>
                    <a:pt x="344202" y="305532"/>
                  </a:lnTo>
                  <a:lnTo>
                    <a:pt x="314261" y="334641"/>
                  </a:lnTo>
                  <a:lnTo>
                    <a:pt x="278363" y="356830"/>
                  </a:lnTo>
                  <a:lnTo>
                    <a:pt x="237669" y="370971"/>
                  </a:lnTo>
                  <a:lnTo>
                    <a:pt x="193338" y="375936"/>
                  </a:lnTo>
                  <a:lnTo>
                    <a:pt x="149007" y="370971"/>
                  </a:lnTo>
                  <a:lnTo>
                    <a:pt x="108313" y="356830"/>
                  </a:lnTo>
                  <a:lnTo>
                    <a:pt x="72415" y="334641"/>
                  </a:lnTo>
                  <a:lnTo>
                    <a:pt x="42474" y="305532"/>
                  </a:lnTo>
                  <a:lnTo>
                    <a:pt x="19651" y="270631"/>
                  </a:lnTo>
                  <a:lnTo>
                    <a:pt x="5106" y="231067"/>
                  </a:lnTo>
                  <a:lnTo>
                    <a:pt x="0" y="187968"/>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54" name="Google Shape;1154;p140"/>
            <p:cNvSpPr/>
            <p:nvPr/>
          </p:nvSpPr>
          <p:spPr>
            <a:xfrm>
              <a:off x="5774453" y="3759785"/>
              <a:ext cx="283845" cy="193675"/>
            </a:xfrm>
            <a:custGeom>
              <a:rect b="b" l="l" r="r" t="t"/>
              <a:pathLst>
                <a:path extrusionOk="0" h="193675" w="283845">
                  <a:moveTo>
                    <a:pt x="20769" y="0"/>
                  </a:moveTo>
                  <a:lnTo>
                    <a:pt x="0" y="31941"/>
                  </a:lnTo>
                  <a:lnTo>
                    <a:pt x="177290" y="147223"/>
                  </a:lnTo>
                  <a:lnTo>
                    <a:pt x="156521" y="179165"/>
                  </a:lnTo>
                  <a:lnTo>
                    <a:pt x="283498" y="193561"/>
                  </a:lnTo>
                  <a:lnTo>
                    <a:pt x="218829" y="83341"/>
                  </a:lnTo>
                  <a:lnTo>
                    <a:pt x="198060" y="115282"/>
                  </a:lnTo>
                  <a:lnTo>
                    <a:pt x="2076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pic>
        <p:nvPicPr>
          <p:cNvPr id="1155" name="Google Shape;1155;p140"/>
          <p:cNvPicPr preferRelativeResize="0"/>
          <p:nvPr/>
        </p:nvPicPr>
        <p:blipFill rotWithShape="1">
          <a:blip r:embed="rId3">
            <a:alphaModFix/>
          </a:blip>
          <a:srcRect b="0" l="0" r="0" t="0"/>
          <a:stretch/>
        </p:blipFill>
        <p:spPr>
          <a:xfrm>
            <a:off x="6074926" y="1683889"/>
            <a:ext cx="2419058" cy="1544999"/>
          </a:xfrm>
          <a:prstGeom prst="rect">
            <a:avLst/>
          </a:prstGeom>
          <a:noFill/>
          <a:ln>
            <a:noFill/>
          </a:ln>
        </p:spPr>
      </p:pic>
      <p:sp>
        <p:nvSpPr>
          <p:cNvPr id="1156" name="Google Shape;1156;p140"/>
          <p:cNvSpPr txBox="1"/>
          <p:nvPr/>
        </p:nvSpPr>
        <p:spPr>
          <a:xfrm>
            <a:off x="8297482" y="2945021"/>
            <a:ext cx="1581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solidFill>
                  <a:srgbClr val="C00000"/>
                </a:solidFill>
                <a:latin typeface="Cambria Math"/>
                <a:ea typeface="Cambria Math"/>
                <a:cs typeface="Cambria Math"/>
                <a:sym typeface="Cambria Math"/>
              </a:rPr>
              <a:t>𝒃</a:t>
            </a:r>
            <a:endParaRPr sz="1800">
              <a:latin typeface="Cambria Math"/>
              <a:ea typeface="Cambria Math"/>
              <a:cs typeface="Cambria Math"/>
              <a:sym typeface="Cambria Math"/>
            </a:endParaRPr>
          </a:p>
        </p:txBody>
      </p:sp>
      <p:sp>
        <p:nvSpPr>
          <p:cNvPr id="1157" name="Google Shape;1157;p140"/>
          <p:cNvSpPr txBox="1"/>
          <p:nvPr/>
        </p:nvSpPr>
        <p:spPr>
          <a:xfrm>
            <a:off x="6408239" y="1735287"/>
            <a:ext cx="4392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1800">
                <a:latin typeface="Calibri"/>
                <a:ea typeface="Calibri"/>
                <a:cs typeface="Calibri"/>
                <a:sym typeface="Calibri"/>
              </a:rPr>
              <a:t>MSE</a:t>
            </a:r>
            <a:endParaRPr sz="1800">
              <a:latin typeface="Calibri"/>
              <a:ea typeface="Calibri"/>
              <a:cs typeface="Calibri"/>
              <a:sym typeface="Calibri"/>
            </a:endParaRPr>
          </a:p>
        </p:txBody>
      </p:sp>
      <p:grpSp>
        <p:nvGrpSpPr>
          <p:cNvPr id="1158" name="Google Shape;1158;p140"/>
          <p:cNvGrpSpPr/>
          <p:nvPr/>
        </p:nvGrpSpPr>
        <p:grpSpPr>
          <a:xfrm>
            <a:off x="7281733" y="2853729"/>
            <a:ext cx="290036" cy="282415"/>
            <a:chOff x="9708977" y="3804972"/>
            <a:chExt cx="386715" cy="376554"/>
          </a:xfrm>
        </p:grpSpPr>
        <p:sp>
          <p:nvSpPr>
            <p:cNvPr id="1159" name="Google Shape;1159;p140"/>
            <p:cNvSpPr/>
            <p:nvPr/>
          </p:nvSpPr>
          <p:spPr>
            <a:xfrm>
              <a:off x="9708977" y="3804972"/>
              <a:ext cx="386715" cy="376554"/>
            </a:xfrm>
            <a:custGeom>
              <a:rect b="b" l="l" r="r" t="t"/>
              <a:pathLst>
                <a:path extrusionOk="0" h="376554" w="386715">
                  <a:moveTo>
                    <a:pt x="193338" y="0"/>
                  </a:moveTo>
                  <a:lnTo>
                    <a:pt x="149007" y="4964"/>
                  </a:lnTo>
                  <a:lnTo>
                    <a:pt x="108313" y="19105"/>
                  </a:lnTo>
                  <a:lnTo>
                    <a:pt x="72415" y="41294"/>
                  </a:lnTo>
                  <a:lnTo>
                    <a:pt x="42474" y="70403"/>
                  </a:lnTo>
                  <a:lnTo>
                    <a:pt x="19651" y="105304"/>
                  </a:lnTo>
                  <a:lnTo>
                    <a:pt x="5106" y="144868"/>
                  </a:lnTo>
                  <a:lnTo>
                    <a:pt x="0" y="187967"/>
                  </a:lnTo>
                  <a:lnTo>
                    <a:pt x="5106" y="231067"/>
                  </a:lnTo>
                  <a:lnTo>
                    <a:pt x="19651" y="270631"/>
                  </a:lnTo>
                  <a:lnTo>
                    <a:pt x="42474" y="305532"/>
                  </a:lnTo>
                  <a:lnTo>
                    <a:pt x="72415" y="334641"/>
                  </a:lnTo>
                  <a:lnTo>
                    <a:pt x="108313" y="356830"/>
                  </a:lnTo>
                  <a:lnTo>
                    <a:pt x="149007" y="370970"/>
                  </a:lnTo>
                  <a:lnTo>
                    <a:pt x="193338" y="375935"/>
                  </a:lnTo>
                  <a:lnTo>
                    <a:pt x="237669" y="370970"/>
                  </a:lnTo>
                  <a:lnTo>
                    <a:pt x="278363" y="356830"/>
                  </a:lnTo>
                  <a:lnTo>
                    <a:pt x="314261" y="334641"/>
                  </a:lnTo>
                  <a:lnTo>
                    <a:pt x="344202" y="305532"/>
                  </a:lnTo>
                  <a:lnTo>
                    <a:pt x="367025" y="270631"/>
                  </a:lnTo>
                  <a:lnTo>
                    <a:pt x="381570" y="231067"/>
                  </a:lnTo>
                  <a:lnTo>
                    <a:pt x="386676" y="187967"/>
                  </a:lnTo>
                  <a:lnTo>
                    <a:pt x="381570" y="144868"/>
                  </a:lnTo>
                  <a:lnTo>
                    <a:pt x="367025" y="105304"/>
                  </a:lnTo>
                  <a:lnTo>
                    <a:pt x="344202" y="70403"/>
                  </a:lnTo>
                  <a:lnTo>
                    <a:pt x="314261" y="41294"/>
                  </a:lnTo>
                  <a:lnTo>
                    <a:pt x="278363" y="19105"/>
                  </a:lnTo>
                  <a:lnTo>
                    <a:pt x="237669" y="4964"/>
                  </a:lnTo>
                  <a:lnTo>
                    <a:pt x="193338"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60" name="Google Shape;1160;p140"/>
            <p:cNvSpPr/>
            <p:nvPr/>
          </p:nvSpPr>
          <p:spPr>
            <a:xfrm>
              <a:off x="9708977" y="3804972"/>
              <a:ext cx="386715" cy="376554"/>
            </a:xfrm>
            <a:custGeom>
              <a:rect b="b" l="l" r="r" t="t"/>
              <a:pathLst>
                <a:path extrusionOk="0" h="376554" w="386715">
                  <a:moveTo>
                    <a:pt x="0" y="187968"/>
                  </a:moveTo>
                  <a:lnTo>
                    <a:pt x="5106" y="144868"/>
                  </a:lnTo>
                  <a:lnTo>
                    <a:pt x="19651" y="105304"/>
                  </a:lnTo>
                  <a:lnTo>
                    <a:pt x="42474" y="70403"/>
                  </a:lnTo>
                  <a:lnTo>
                    <a:pt x="72415" y="41294"/>
                  </a:lnTo>
                  <a:lnTo>
                    <a:pt x="108313" y="19105"/>
                  </a:lnTo>
                  <a:lnTo>
                    <a:pt x="149007" y="4964"/>
                  </a:lnTo>
                  <a:lnTo>
                    <a:pt x="193338" y="0"/>
                  </a:lnTo>
                  <a:lnTo>
                    <a:pt x="237669" y="4964"/>
                  </a:lnTo>
                  <a:lnTo>
                    <a:pt x="278363" y="19105"/>
                  </a:lnTo>
                  <a:lnTo>
                    <a:pt x="314261" y="41294"/>
                  </a:lnTo>
                  <a:lnTo>
                    <a:pt x="344202" y="70403"/>
                  </a:lnTo>
                  <a:lnTo>
                    <a:pt x="367025" y="105304"/>
                  </a:lnTo>
                  <a:lnTo>
                    <a:pt x="381570" y="144868"/>
                  </a:lnTo>
                  <a:lnTo>
                    <a:pt x="386677" y="187968"/>
                  </a:lnTo>
                  <a:lnTo>
                    <a:pt x="381570" y="231067"/>
                  </a:lnTo>
                  <a:lnTo>
                    <a:pt x="367025" y="270631"/>
                  </a:lnTo>
                  <a:lnTo>
                    <a:pt x="344202" y="305532"/>
                  </a:lnTo>
                  <a:lnTo>
                    <a:pt x="314261" y="334641"/>
                  </a:lnTo>
                  <a:lnTo>
                    <a:pt x="278363" y="356830"/>
                  </a:lnTo>
                  <a:lnTo>
                    <a:pt x="237669" y="370971"/>
                  </a:lnTo>
                  <a:lnTo>
                    <a:pt x="193338" y="375936"/>
                  </a:lnTo>
                  <a:lnTo>
                    <a:pt x="149007" y="370971"/>
                  </a:lnTo>
                  <a:lnTo>
                    <a:pt x="108313" y="356830"/>
                  </a:lnTo>
                  <a:lnTo>
                    <a:pt x="72415" y="334641"/>
                  </a:lnTo>
                  <a:lnTo>
                    <a:pt x="42474" y="305532"/>
                  </a:lnTo>
                  <a:lnTo>
                    <a:pt x="19651" y="270631"/>
                  </a:lnTo>
                  <a:lnTo>
                    <a:pt x="5106" y="231067"/>
                  </a:lnTo>
                  <a:lnTo>
                    <a:pt x="0" y="187968"/>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pic>
        <p:nvPicPr>
          <p:cNvPr id="1161" name="Google Shape;1161;p140"/>
          <p:cNvPicPr preferRelativeResize="0"/>
          <p:nvPr/>
        </p:nvPicPr>
        <p:blipFill>
          <a:blip r:embed="rId4">
            <a:alphaModFix/>
          </a:blip>
          <a:stretch>
            <a:fillRect/>
          </a:stretch>
        </p:blipFill>
        <p:spPr>
          <a:xfrm>
            <a:off x="4713529" y="3738200"/>
            <a:ext cx="3380471" cy="1130750"/>
          </a:xfrm>
          <a:prstGeom prst="rect">
            <a:avLst/>
          </a:prstGeom>
          <a:noFill/>
          <a:ln>
            <a:noFill/>
          </a:ln>
        </p:spPr>
      </p:pic>
      <p:sp>
        <p:nvSpPr>
          <p:cNvPr id="1162" name="Google Shape;1162;p14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66" name="Shape 1166"/>
        <p:cNvGrpSpPr/>
        <p:nvPr/>
      </p:nvGrpSpPr>
      <p:grpSpPr>
        <a:xfrm>
          <a:off x="0" y="0"/>
          <a:ext cx="0" cy="0"/>
          <a:chOff x="0" y="0"/>
          <a:chExt cx="0" cy="0"/>
        </a:xfrm>
      </p:grpSpPr>
      <p:sp>
        <p:nvSpPr>
          <p:cNvPr id="1167" name="Google Shape;1167;p141"/>
          <p:cNvSpPr txBox="1"/>
          <p:nvPr>
            <p:ph type="title"/>
          </p:nvPr>
        </p:nvSpPr>
        <p:spPr>
          <a:xfrm>
            <a:off x="687704" y="458891"/>
            <a:ext cx="54873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Обучение линейной регрессии</a:t>
            </a:r>
            <a:endParaRPr sz="3300"/>
          </a:p>
        </p:txBody>
      </p:sp>
      <p:pic>
        <p:nvPicPr>
          <p:cNvPr id="1168" name="Google Shape;1168;p141"/>
          <p:cNvPicPr preferRelativeResize="0"/>
          <p:nvPr/>
        </p:nvPicPr>
        <p:blipFill>
          <a:blip r:embed="rId3">
            <a:alphaModFix/>
          </a:blip>
          <a:stretch>
            <a:fillRect/>
          </a:stretch>
        </p:blipFill>
        <p:spPr>
          <a:xfrm>
            <a:off x="152400" y="1128790"/>
            <a:ext cx="8460297" cy="3862310"/>
          </a:xfrm>
          <a:prstGeom prst="rect">
            <a:avLst/>
          </a:prstGeom>
          <a:noFill/>
          <a:ln>
            <a:noFill/>
          </a:ln>
        </p:spPr>
      </p:pic>
      <p:sp>
        <p:nvSpPr>
          <p:cNvPr id="1169" name="Google Shape;1169;p14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3" name="Shape 1173"/>
        <p:cNvGrpSpPr/>
        <p:nvPr/>
      </p:nvGrpSpPr>
      <p:grpSpPr>
        <a:xfrm>
          <a:off x="0" y="0"/>
          <a:ext cx="0" cy="0"/>
          <a:chOff x="0" y="0"/>
          <a:chExt cx="0" cy="0"/>
        </a:xfrm>
      </p:grpSpPr>
      <p:sp>
        <p:nvSpPr>
          <p:cNvPr id="1174" name="Google Shape;1174;p142"/>
          <p:cNvSpPr txBox="1"/>
          <p:nvPr>
            <p:ph type="title"/>
          </p:nvPr>
        </p:nvSpPr>
        <p:spPr>
          <a:xfrm>
            <a:off x="717279" y="141115"/>
            <a:ext cx="5487300" cy="10254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Обучение линейной регрессии</a:t>
            </a:r>
            <a:endParaRPr sz="3300"/>
          </a:p>
        </p:txBody>
      </p:sp>
      <p:sp>
        <p:nvSpPr>
          <p:cNvPr id="1175" name="Google Shape;1175;p142"/>
          <p:cNvSpPr txBox="1"/>
          <p:nvPr/>
        </p:nvSpPr>
        <p:spPr>
          <a:xfrm>
            <a:off x="687704" y="1125074"/>
            <a:ext cx="4564800" cy="625200"/>
          </a:xfrm>
          <a:prstGeom prst="rect">
            <a:avLst/>
          </a:prstGeom>
          <a:noFill/>
          <a:ln>
            <a:noFill/>
          </a:ln>
        </p:spPr>
        <p:txBody>
          <a:bodyPr anchorCtr="0" anchor="t" bIns="0" lIns="0" spcFirstLastPara="1" rIns="0" wrap="square" tIns="9525">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Градиент — вектор частных производных</a:t>
            </a:r>
            <a:endParaRPr sz="2000">
              <a:latin typeface="Calibri"/>
              <a:ea typeface="Calibri"/>
              <a:cs typeface="Calibri"/>
              <a:sym typeface="Calibri"/>
            </a:endParaRPr>
          </a:p>
        </p:txBody>
      </p:sp>
      <p:sp>
        <p:nvSpPr>
          <p:cNvPr id="1176" name="Google Shape;1176;p142"/>
          <p:cNvSpPr txBox="1"/>
          <p:nvPr/>
        </p:nvSpPr>
        <p:spPr>
          <a:xfrm>
            <a:off x="687704" y="2787824"/>
            <a:ext cx="5037000" cy="2142300"/>
          </a:xfrm>
          <a:prstGeom prst="rect">
            <a:avLst/>
          </a:prstGeom>
          <a:noFill/>
          <a:ln>
            <a:noFill/>
          </a:ln>
        </p:spPr>
        <p:txBody>
          <a:bodyPr anchorCtr="0" anchor="t" bIns="0" lIns="0" spcFirstLastPara="1" rIns="0" wrap="square" tIns="43800">
            <a:spAutoFit/>
          </a:bodyPr>
          <a:lstStyle/>
          <a:p>
            <a:pPr indent="-165100" lvl="0" marL="177800" marR="241300" rtl="0" algn="l">
              <a:lnSpc>
                <a:spcPct val="107692"/>
              </a:lnSpc>
              <a:spcBef>
                <a:spcPts val="0"/>
              </a:spcBef>
              <a:spcAft>
                <a:spcPts val="0"/>
              </a:spcAft>
              <a:buSzPts val="2000"/>
              <a:buFont typeface="Arial"/>
              <a:buChar char="•"/>
            </a:pPr>
            <a:r>
              <a:rPr lang="ru" sz="2000">
                <a:latin typeface="Calibri"/>
                <a:ea typeface="Calibri"/>
                <a:cs typeface="Calibri"/>
                <a:sym typeface="Calibri"/>
              </a:rPr>
              <a:t>Вектор градиента указывает в направлении  наискорейшего возрастания функции</a:t>
            </a:r>
            <a:endParaRPr sz="2000">
              <a:latin typeface="Calibri"/>
              <a:ea typeface="Calibri"/>
              <a:cs typeface="Calibri"/>
              <a:sym typeface="Calibri"/>
            </a:endParaRPr>
          </a:p>
          <a:p>
            <a:pPr indent="-165100" lvl="0" marL="177800" marR="0" rtl="0" algn="l">
              <a:lnSpc>
                <a:spcPct val="90300"/>
              </a:lnSpc>
              <a:spcBef>
                <a:spcPts val="2100"/>
              </a:spcBef>
              <a:spcAft>
                <a:spcPts val="0"/>
              </a:spcAft>
              <a:buSzPts val="2000"/>
              <a:buFont typeface="Arial"/>
              <a:buChar char="•"/>
            </a:pPr>
            <a:r>
              <a:rPr lang="ru" sz="2000">
                <a:latin typeface="Calibri"/>
                <a:ea typeface="Calibri"/>
                <a:cs typeface="Calibri"/>
                <a:sym typeface="Calibri"/>
              </a:rPr>
              <a:t>Градиентный спуск – итерационных метод  минимизации функции, в котором на каждом  шаге мы идем в направлении антиградиента</a:t>
            </a:r>
            <a:endParaRPr sz="2000">
              <a:latin typeface="Calibri"/>
              <a:ea typeface="Calibri"/>
              <a:cs typeface="Calibri"/>
              <a:sym typeface="Calibri"/>
            </a:endParaRPr>
          </a:p>
        </p:txBody>
      </p:sp>
      <p:pic>
        <p:nvPicPr>
          <p:cNvPr id="1177" name="Google Shape;1177;p142"/>
          <p:cNvPicPr preferRelativeResize="0"/>
          <p:nvPr/>
        </p:nvPicPr>
        <p:blipFill rotWithShape="1">
          <a:blip r:embed="rId3">
            <a:alphaModFix/>
          </a:blip>
          <a:srcRect b="0" l="0" r="0" t="0"/>
          <a:stretch/>
        </p:blipFill>
        <p:spPr>
          <a:xfrm>
            <a:off x="5926569" y="1421606"/>
            <a:ext cx="2876550" cy="2890838"/>
          </a:xfrm>
          <a:prstGeom prst="rect">
            <a:avLst/>
          </a:prstGeom>
          <a:noFill/>
          <a:ln>
            <a:noFill/>
          </a:ln>
        </p:spPr>
      </p:pic>
      <p:pic>
        <p:nvPicPr>
          <p:cNvPr id="1178" name="Google Shape;1178;p142"/>
          <p:cNvPicPr preferRelativeResize="0"/>
          <p:nvPr/>
        </p:nvPicPr>
        <p:blipFill>
          <a:blip r:embed="rId4">
            <a:alphaModFix/>
          </a:blip>
          <a:stretch>
            <a:fillRect/>
          </a:stretch>
        </p:blipFill>
        <p:spPr>
          <a:xfrm>
            <a:off x="852925" y="1773963"/>
            <a:ext cx="2751775" cy="990175"/>
          </a:xfrm>
          <a:prstGeom prst="rect">
            <a:avLst/>
          </a:prstGeom>
          <a:noFill/>
          <a:ln>
            <a:noFill/>
          </a:ln>
        </p:spPr>
      </p:pic>
      <p:sp>
        <p:nvSpPr>
          <p:cNvPr id="1179" name="Google Shape;1179;p14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3" name="Shape 1183"/>
        <p:cNvGrpSpPr/>
        <p:nvPr/>
      </p:nvGrpSpPr>
      <p:grpSpPr>
        <a:xfrm>
          <a:off x="0" y="0"/>
          <a:ext cx="0" cy="0"/>
          <a:chOff x="0" y="0"/>
          <a:chExt cx="0" cy="0"/>
        </a:xfrm>
      </p:grpSpPr>
      <p:sp>
        <p:nvSpPr>
          <p:cNvPr id="1184" name="Google Shape;1184;p143"/>
          <p:cNvSpPr txBox="1"/>
          <p:nvPr>
            <p:ph type="title"/>
          </p:nvPr>
        </p:nvSpPr>
        <p:spPr>
          <a:xfrm>
            <a:off x="687704" y="458891"/>
            <a:ext cx="36195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регрессия</a:t>
            </a:r>
            <a:endParaRPr sz="3300"/>
          </a:p>
        </p:txBody>
      </p:sp>
      <p:pic>
        <p:nvPicPr>
          <p:cNvPr id="1185" name="Google Shape;1185;p143"/>
          <p:cNvPicPr preferRelativeResize="0"/>
          <p:nvPr/>
        </p:nvPicPr>
        <p:blipFill>
          <a:blip r:embed="rId3">
            <a:alphaModFix/>
          </a:blip>
          <a:stretch>
            <a:fillRect/>
          </a:stretch>
        </p:blipFill>
        <p:spPr>
          <a:xfrm>
            <a:off x="540100" y="1154640"/>
            <a:ext cx="7491783" cy="3862309"/>
          </a:xfrm>
          <a:prstGeom prst="rect">
            <a:avLst/>
          </a:prstGeom>
          <a:noFill/>
          <a:ln>
            <a:noFill/>
          </a:ln>
        </p:spPr>
      </p:pic>
      <p:sp>
        <p:nvSpPr>
          <p:cNvPr id="1186" name="Google Shape;1186;p14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0" name="Shape 1190"/>
        <p:cNvGrpSpPr/>
        <p:nvPr/>
      </p:nvGrpSpPr>
      <p:grpSpPr>
        <a:xfrm>
          <a:off x="0" y="0"/>
          <a:ext cx="0" cy="0"/>
          <a:chOff x="0" y="0"/>
          <a:chExt cx="0" cy="0"/>
        </a:xfrm>
      </p:grpSpPr>
      <p:sp>
        <p:nvSpPr>
          <p:cNvPr id="1191" name="Google Shape;1191;p144"/>
          <p:cNvSpPr txBox="1"/>
          <p:nvPr>
            <p:ph type="title"/>
          </p:nvPr>
        </p:nvSpPr>
        <p:spPr>
          <a:xfrm>
            <a:off x="687698" y="458900"/>
            <a:ext cx="49599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Градиентный спуск</a:t>
            </a:r>
            <a:endParaRPr sz="3300"/>
          </a:p>
        </p:txBody>
      </p:sp>
      <p:pic>
        <p:nvPicPr>
          <p:cNvPr id="1192" name="Google Shape;1192;p144"/>
          <p:cNvPicPr preferRelativeResize="0"/>
          <p:nvPr/>
        </p:nvPicPr>
        <p:blipFill>
          <a:blip r:embed="rId3">
            <a:alphaModFix/>
          </a:blip>
          <a:stretch>
            <a:fillRect/>
          </a:stretch>
        </p:blipFill>
        <p:spPr>
          <a:xfrm>
            <a:off x="152400" y="1128800"/>
            <a:ext cx="7645313" cy="3862299"/>
          </a:xfrm>
          <a:prstGeom prst="rect">
            <a:avLst/>
          </a:prstGeom>
          <a:noFill/>
          <a:ln>
            <a:noFill/>
          </a:ln>
        </p:spPr>
      </p:pic>
      <p:sp>
        <p:nvSpPr>
          <p:cNvPr id="1193" name="Google Shape;1193;p14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7" name="Shape 1197"/>
        <p:cNvGrpSpPr/>
        <p:nvPr/>
      </p:nvGrpSpPr>
      <p:grpSpPr>
        <a:xfrm>
          <a:off x="0" y="0"/>
          <a:ext cx="0" cy="0"/>
          <a:chOff x="0" y="0"/>
          <a:chExt cx="0" cy="0"/>
        </a:xfrm>
      </p:grpSpPr>
      <p:sp>
        <p:nvSpPr>
          <p:cNvPr id="1198" name="Google Shape;1198;p145"/>
          <p:cNvSpPr txBox="1"/>
          <p:nvPr>
            <p:ph type="title"/>
          </p:nvPr>
        </p:nvSpPr>
        <p:spPr>
          <a:xfrm>
            <a:off x="687699" y="458900"/>
            <a:ext cx="61629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Демо: линейная регрессия</a:t>
            </a:r>
            <a:endParaRPr sz="3300"/>
          </a:p>
        </p:txBody>
      </p:sp>
      <p:pic>
        <p:nvPicPr>
          <p:cNvPr id="1199" name="Google Shape;1199;p145"/>
          <p:cNvPicPr preferRelativeResize="0"/>
          <p:nvPr/>
        </p:nvPicPr>
        <p:blipFill rotWithShape="1">
          <a:blip r:embed="rId3">
            <a:alphaModFix/>
          </a:blip>
          <a:srcRect b="0" l="0" r="0" t="0"/>
          <a:stretch/>
        </p:blipFill>
        <p:spPr>
          <a:xfrm>
            <a:off x="741988" y="1333407"/>
            <a:ext cx="7690254" cy="3436517"/>
          </a:xfrm>
          <a:prstGeom prst="rect">
            <a:avLst/>
          </a:prstGeom>
          <a:noFill/>
          <a:ln>
            <a:noFill/>
          </a:ln>
        </p:spPr>
      </p:pic>
      <p:sp>
        <p:nvSpPr>
          <p:cNvPr id="1200" name="Google Shape;1200;p14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4" name="Shape 1204"/>
        <p:cNvGrpSpPr/>
        <p:nvPr/>
      </p:nvGrpSpPr>
      <p:grpSpPr>
        <a:xfrm>
          <a:off x="0" y="0"/>
          <a:ext cx="0" cy="0"/>
          <a:chOff x="0" y="0"/>
          <a:chExt cx="0" cy="0"/>
        </a:xfrm>
      </p:grpSpPr>
      <p:sp>
        <p:nvSpPr>
          <p:cNvPr id="1205" name="Google Shape;1205;p146"/>
          <p:cNvSpPr txBox="1"/>
          <p:nvPr>
            <p:ph type="title"/>
          </p:nvPr>
        </p:nvSpPr>
        <p:spPr>
          <a:xfrm>
            <a:off x="687704" y="458891"/>
            <a:ext cx="54873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Обучение линейной регрессии</a:t>
            </a:r>
            <a:endParaRPr sz="3300"/>
          </a:p>
        </p:txBody>
      </p:sp>
      <p:pic>
        <p:nvPicPr>
          <p:cNvPr id="1206" name="Google Shape;1206;p146"/>
          <p:cNvPicPr preferRelativeResize="0"/>
          <p:nvPr/>
        </p:nvPicPr>
        <p:blipFill>
          <a:blip r:embed="rId3">
            <a:alphaModFix/>
          </a:blip>
          <a:stretch>
            <a:fillRect/>
          </a:stretch>
        </p:blipFill>
        <p:spPr>
          <a:xfrm>
            <a:off x="152400" y="1128790"/>
            <a:ext cx="8839200" cy="3032255"/>
          </a:xfrm>
          <a:prstGeom prst="rect">
            <a:avLst/>
          </a:prstGeom>
          <a:noFill/>
          <a:ln>
            <a:noFill/>
          </a:ln>
        </p:spPr>
      </p:pic>
      <p:sp>
        <p:nvSpPr>
          <p:cNvPr id="1207" name="Google Shape;1207;p14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1" name="Shape 1211"/>
        <p:cNvGrpSpPr/>
        <p:nvPr/>
      </p:nvGrpSpPr>
      <p:grpSpPr>
        <a:xfrm>
          <a:off x="0" y="0"/>
          <a:ext cx="0" cy="0"/>
          <a:chOff x="0" y="0"/>
          <a:chExt cx="0" cy="0"/>
        </a:xfrm>
      </p:grpSpPr>
      <p:pic>
        <p:nvPicPr>
          <p:cNvPr id="1212" name="Google Shape;1212;p147"/>
          <p:cNvPicPr preferRelativeResize="0"/>
          <p:nvPr/>
        </p:nvPicPr>
        <p:blipFill rotWithShape="1">
          <a:blip r:embed="rId3">
            <a:alphaModFix/>
          </a:blip>
          <a:srcRect b="0" l="0" r="0" t="0"/>
          <a:stretch/>
        </p:blipFill>
        <p:spPr>
          <a:xfrm>
            <a:off x="2434410" y="1297146"/>
            <a:ext cx="4297184" cy="3186761"/>
          </a:xfrm>
          <a:prstGeom prst="rect">
            <a:avLst/>
          </a:prstGeom>
          <a:noFill/>
          <a:ln>
            <a:noFill/>
          </a:ln>
        </p:spPr>
      </p:pic>
      <p:graphicFrame>
        <p:nvGraphicFramePr>
          <p:cNvPr id="1213" name="Google Shape;1213;p147"/>
          <p:cNvGraphicFramePr/>
          <p:nvPr/>
        </p:nvGraphicFramePr>
        <p:xfrm>
          <a:off x="621199" y="1919288"/>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14" name="Google Shape;1214;p147"/>
          <p:cNvSpPr txBox="1"/>
          <p:nvPr>
            <p:ph type="title"/>
          </p:nvPr>
        </p:nvSpPr>
        <p:spPr>
          <a:xfrm>
            <a:off x="687704" y="458891"/>
            <a:ext cx="67080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классификации</a:t>
            </a:r>
            <a:endParaRPr sz="3300"/>
          </a:p>
        </p:txBody>
      </p:sp>
      <p:sp>
        <p:nvSpPr>
          <p:cNvPr id="1215" name="Google Shape;1215;p14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9" name="Shape 1219"/>
        <p:cNvGrpSpPr/>
        <p:nvPr/>
      </p:nvGrpSpPr>
      <p:grpSpPr>
        <a:xfrm>
          <a:off x="0" y="0"/>
          <a:ext cx="0" cy="0"/>
          <a:chOff x="0" y="0"/>
          <a:chExt cx="0" cy="0"/>
        </a:xfrm>
      </p:grpSpPr>
      <p:pic>
        <p:nvPicPr>
          <p:cNvPr id="1220" name="Google Shape;1220;p148"/>
          <p:cNvPicPr preferRelativeResize="0"/>
          <p:nvPr/>
        </p:nvPicPr>
        <p:blipFill rotWithShape="1">
          <a:blip r:embed="rId3">
            <a:alphaModFix/>
          </a:blip>
          <a:srcRect b="0" l="0" r="0" t="0"/>
          <a:stretch/>
        </p:blipFill>
        <p:spPr>
          <a:xfrm>
            <a:off x="2432047" y="1297146"/>
            <a:ext cx="4867606" cy="3186761"/>
          </a:xfrm>
          <a:prstGeom prst="rect">
            <a:avLst/>
          </a:prstGeom>
          <a:noFill/>
          <a:ln>
            <a:noFill/>
          </a:ln>
        </p:spPr>
      </p:pic>
      <p:graphicFrame>
        <p:nvGraphicFramePr>
          <p:cNvPr id="1221" name="Google Shape;1221;p148"/>
          <p:cNvGraphicFramePr/>
          <p:nvPr/>
        </p:nvGraphicFramePr>
        <p:xfrm>
          <a:off x="621199" y="1919288"/>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22" name="Google Shape;1222;p148"/>
          <p:cNvSpPr txBox="1"/>
          <p:nvPr>
            <p:ph type="title"/>
          </p:nvPr>
        </p:nvSpPr>
        <p:spPr>
          <a:xfrm>
            <a:off x="687704" y="458891"/>
            <a:ext cx="67080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классификации</a:t>
            </a:r>
            <a:endParaRPr sz="3300"/>
          </a:p>
        </p:txBody>
      </p:sp>
      <p:sp>
        <p:nvSpPr>
          <p:cNvPr id="1223" name="Google Shape;1223;p14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7" name="Shape 1227"/>
        <p:cNvGrpSpPr/>
        <p:nvPr/>
      </p:nvGrpSpPr>
      <p:grpSpPr>
        <a:xfrm>
          <a:off x="0" y="0"/>
          <a:ext cx="0" cy="0"/>
          <a:chOff x="0" y="0"/>
          <a:chExt cx="0" cy="0"/>
        </a:xfrm>
      </p:grpSpPr>
      <p:pic>
        <p:nvPicPr>
          <p:cNvPr id="1228" name="Google Shape;1228;p149"/>
          <p:cNvPicPr preferRelativeResize="0"/>
          <p:nvPr/>
        </p:nvPicPr>
        <p:blipFill rotWithShape="1">
          <a:blip r:embed="rId3">
            <a:alphaModFix/>
          </a:blip>
          <a:srcRect b="0" l="0" r="0" t="0"/>
          <a:stretch/>
        </p:blipFill>
        <p:spPr>
          <a:xfrm>
            <a:off x="2423579" y="1297146"/>
            <a:ext cx="4297184" cy="3186761"/>
          </a:xfrm>
          <a:prstGeom prst="rect">
            <a:avLst/>
          </a:prstGeom>
          <a:noFill/>
          <a:ln>
            <a:noFill/>
          </a:ln>
        </p:spPr>
      </p:pic>
      <p:graphicFrame>
        <p:nvGraphicFramePr>
          <p:cNvPr id="1229" name="Google Shape;1229;p149"/>
          <p:cNvGraphicFramePr/>
          <p:nvPr/>
        </p:nvGraphicFramePr>
        <p:xfrm>
          <a:off x="621199" y="1919288"/>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30" name="Google Shape;1230;p149"/>
          <p:cNvSpPr txBox="1"/>
          <p:nvPr>
            <p:ph type="title"/>
          </p:nvPr>
        </p:nvSpPr>
        <p:spPr>
          <a:xfrm>
            <a:off x="687704" y="458891"/>
            <a:ext cx="67080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классификации</a:t>
            </a:r>
            <a:endParaRPr sz="3300"/>
          </a:p>
        </p:txBody>
      </p:sp>
      <p:sp>
        <p:nvSpPr>
          <p:cNvPr id="1231" name="Google Shape;1231;p14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p>
            <a:pPr indent="0" lvl="0" marL="0" rtl="0" algn="ctr">
              <a:spcBef>
                <a:spcPts val="0"/>
              </a:spcBef>
              <a:spcAft>
                <a:spcPts val="0"/>
              </a:spcAft>
              <a:buNone/>
            </a:pPr>
            <a:fld id="{00000000-1234-1234-1234-123412341234}" type="slidenum">
              <a:rPr lang="ru"/>
              <a:t>‹#›</a:t>
            </a:fld>
            <a:endParaRPr/>
          </a:p>
        </p:txBody>
      </p:sp>
      <p:sp>
        <p:nvSpPr>
          <p:cNvPr id="317" name="Google Shape;317;p51"/>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ПОДГОТОВКА ДАННЫХ</a:t>
            </a:r>
            <a:endParaRPr b="1" u="sng">
              <a:solidFill>
                <a:srgbClr val="000066"/>
              </a:solidFill>
              <a:latin typeface="Times New Roman"/>
              <a:ea typeface="Times New Roman"/>
              <a:cs typeface="Times New Roman"/>
              <a:sym typeface="Times New Roman"/>
            </a:endParaRPr>
          </a:p>
        </p:txBody>
      </p:sp>
      <p:sp>
        <p:nvSpPr>
          <p:cNvPr id="318" name="Google Shape;318;p51"/>
          <p:cNvSpPr txBox="1"/>
          <p:nvPr>
            <p:ph idx="1" type="body"/>
          </p:nvPr>
        </p:nvSpPr>
        <p:spPr>
          <a:xfrm>
            <a:off x="197400" y="1434425"/>
            <a:ext cx="8749200" cy="3394500"/>
          </a:xfrm>
          <a:prstGeom prst="rect">
            <a:avLst/>
          </a:prstGeom>
          <a:noFill/>
          <a:ln>
            <a:noFill/>
          </a:ln>
        </p:spPr>
        <p:txBody>
          <a:bodyPr anchorCtr="0" anchor="t" bIns="0" lIns="0" spcFirstLastPara="1" rIns="0" wrap="square" tIns="0">
            <a:noAutofit/>
          </a:bodyPr>
          <a:lstStyle/>
          <a:p>
            <a:pPr indent="-203200" lvl="0" marL="203200" rtl="0" algn="l">
              <a:lnSpc>
                <a:spcPct val="100000"/>
              </a:lnSpc>
              <a:spcBef>
                <a:spcPts val="0"/>
              </a:spcBef>
              <a:spcAft>
                <a:spcPts val="0"/>
              </a:spcAft>
              <a:buSzPts val="1200"/>
              <a:buChar char="●"/>
            </a:pPr>
            <a:r>
              <a:rPr lang="ru">
                <a:solidFill>
                  <a:srgbClr val="006600"/>
                </a:solidFill>
              </a:rPr>
              <a:t>Отбор данных</a:t>
            </a:r>
            <a:endParaRPr>
              <a:solidFill>
                <a:srgbClr val="006600"/>
              </a:solidFill>
            </a:endParaRPr>
          </a:p>
          <a:p>
            <a:pPr indent="-203200" lvl="0" marL="203200" rtl="0" algn="l">
              <a:lnSpc>
                <a:spcPct val="100000"/>
              </a:lnSpc>
              <a:spcBef>
                <a:spcPts val="800"/>
              </a:spcBef>
              <a:spcAft>
                <a:spcPts val="0"/>
              </a:spcAft>
              <a:buSzPts val="1200"/>
              <a:buFont typeface="Arial "/>
              <a:buChar char="-"/>
            </a:pPr>
            <a:r>
              <a:rPr lang="ru"/>
              <a:t>принять решение о том, какие данные будут использоваться для анализа  </a:t>
            </a:r>
            <a:endParaRPr/>
          </a:p>
          <a:p>
            <a:pPr indent="-203200" lvl="0" marL="203200" rtl="0" algn="l">
              <a:lnSpc>
                <a:spcPct val="100000"/>
              </a:lnSpc>
              <a:spcBef>
                <a:spcPts val="800"/>
              </a:spcBef>
              <a:spcAft>
                <a:spcPts val="0"/>
              </a:spcAft>
              <a:buSzPts val="1200"/>
              <a:buFont typeface="Arial "/>
              <a:buChar char="-"/>
            </a:pPr>
            <a:r>
              <a:rPr lang="ru"/>
              <a:t>критерии включают соответствие целям интеллектуального анализа данных, качество и технические ограничения, такие как ограничения на объем данных или типы данных</a:t>
            </a:r>
            <a:endParaRPr/>
          </a:p>
          <a:p>
            <a:pPr indent="-203200" lvl="0" marL="203200" rtl="0" algn="l">
              <a:lnSpc>
                <a:spcPct val="100000"/>
              </a:lnSpc>
              <a:spcBef>
                <a:spcPts val="800"/>
              </a:spcBef>
              <a:spcAft>
                <a:spcPts val="0"/>
              </a:spcAft>
              <a:buSzPts val="1200"/>
              <a:buFont typeface="Arial "/>
              <a:buChar char="-"/>
            </a:pPr>
            <a:r>
              <a:rPr lang="ru"/>
              <a:t>охватывает выбор атрибутов, а также выбор записей в таблице</a:t>
            </a:r>
            <a:endParaRPr/>
          </a:p>
          <a:p>
            <a:pPr indent="-203200" lvl="0" marL="203200" rtl="0" algn="l">
              <a:lnSpc>
                <a:spcPct val="100000"/>
              </a:lnSpc>
              <a:spcBef>
                <a:spcPts val="800"/>
              </a:spcBef>
              <a:spcAft>
                <a:spcPts val="0"/>
              </a:spcAft>
              <a:buSzPts val="1200"/>
              <a:buChar char="●"/>
            </a:pPr>
            <a:r>
              <a:rPr lang="ru">
                <a:solidFill>
                  <a:srgbClr val="006600"/>
                </a:solidFill>
              </a:rPr>
              <a:t>Очистка данных</a:t>
            </a:r>
            <a:endParaRPr>
              <a:solidFill>
                <a:srgbClr val="006600"/>
              </a:solidFill>
            </a:endParaRPr>
          </a:p>
          <a:p>
            <a:pPr indent="-133350" lvl="1" marL="330200" rtl="0" algn="l">
              <a:lnSpc>
                <a:spcPct val="100000"/>
              </a:lnSpc>
              <a:spcBef>
                <a:spcPts val="800"/>
              </a:spcBef>
              <a:spcAft>
                <a:spcPts val="0"/>
              </a:spcAft>
              <a:buSzPts val="1100"/>
              <a:buFont typeface="Courier New"/>
              <a:buChar char="o"/>
            </a:pPr>
            <a:r>
              <a:rPr lang="ru"/>
              <a:t> повысить качество данных до уровня, требуемого выбранными методами анализа</a:t>
            </a:r>
            <a:endParaRPr/>
          </a:p>
          <a:p>
            <a:pPr indent="-133350" lvl="1" marL="330200" rtl="0" algn="l">
              <a:lnSpc>
                <a:spcPct val="100000"/>
              </a:lnSpc>
              <a:spcBef>
                <a:spcPts val="800"/>
              </a:spcBef>
              <a:spcAft>
                <a:spcPts val="0"/>
              </a:spcAft>
              <a:buSzPts val="1100"/>
              <a:buFont typeface="Courier New"/>
              <a:buChar char="o"/>
            </a:pPr>
            <a:r>
              <a:rPr lang="ru"/>
              <a:t>может включать выбор чистых подмножеств данных, вставку подходящих значений по умолчанию или более амбициозные методы, такие как оценка отсутствующих данных путем моделирования.</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5" name="Shape 1235"/>
        <p:cNvGrpSpPr/>
        <p:nvPr/>
      </p:nvGrpSpPr>
      <p:grpSpPr>
        <a:xfrm>
          <a:off x="0" y="0"/>
          <a:ext cx="0" cy="0"/>
          <a:chOff x="0" y="0"/>
          <a:chExt cx="0" cy="0"/>
        </a:xfrm>
      </p:grpSpPr>
      <p:grpSp>
        <p:nvGrpSpPr>
          <p:cNvPr id="1236" name="Google Shape;1236;p150"/>
          <p:cNvGrpSpPr/>
          <p:nvPr/>
        </p:nvGrpSpPr>
        <p:grpSpPr>
          <a:xfrm>
            <a:off x="2423579" y="1297146"/>
            <a:ext cx="4297183" cy="3186761"/>
            <a:chOff x="3231439" y="1729528"/>
            <a:chExt cx="5729577" cy="4249014"/>
          </a:xfrm>
        </p:grpSpPr>
        <p:pic>
          <p:nvPicPr>
            <p:cNvPr id="1237" name="Google Shape;1237;p150"/>
            <p:cNvPicPr preferRelativeResize="0"/>
            <p:nvPr/>
          </p:nvPicPr>
          <p:blipFill rotWithShape="1">
            <a:blip r:embed="rId3">
              <a:alphaModFix/>
            </a:blip>
            <a:srcRect b="0" l="0" r="0" t="0"/>
            <a:stretch/>
          </p:blipFill>
          <p:spPr>
            <a:xfrm>
              <a:off x="3231439" y="1729528"/>
              <a:ext cx="5729577" cy="4249014"/>
            </a:xfrm>
            <a:prstGeom prst="rect">
              <a:avLst/>
            </a:prstGeom>
            <a:noFill/>
            <a:ln>
              <a:noFill/>
            </a:ln>
          </p:spPr>
        </p:pic>
        <p:sp>
          <p:nvSpPr>
            <p:cNvPr id="1238" name="Google Shape;1238;p150"/>
            <p:cNvSpPr/>
            <p:nvPr/>
          </p:nvSpPr>
          <p:spPr>
            <a:xfrm>
              <a:off x="6870627" y="3390900"/>
              <a:ext cx="665479" cy="665479"/>
            </a:xfrm>
            <a:custGeom>
              <a:rect b="b" l="l" r="r" t="t"/>
              <a:pathLst>
                <a:path extrusionOk="0" h="665479" w="665479">
                  <a:moveTo>
                    <a:pt x="0" y="332740"/>
                  </a:moveTo>
                  <a:lnTo>
                    <a:pt x="3607" y="283570"/>
                  </a:lnTo>
                  <a:lnTo>
                    <a:pt x="14087" y="236640"/>
                  </a:lnTo>
                  <a:lnTo>
                    <a:pt x="30925" y="192465"/>
                  </a:lnTo>
                  <a:lnTo>
                    <a:pt x="53606" y="151559"/>
                  </a:lnTo>
                  <a:lnTo>
                    <a:pt x="81615" y="114438"/>
                  </a:lnTo>
                  <a:lnTo>
                    <a:pt x="114438" y="81615"/>
                  </a:lnTo>
                  <a:lnTo>
                    <a:pt x="151559" y="53606"/>
                  </a:lnTo>
                  <a:lnTo>
                    <a:pt x="192465" y="30925"/>
                  </a:lnTo>
                  <a:lnTo>
                    <a:pt x="236640" y="14087"/>
                  </a:lnTo>
                  <a:lnTo>
                    <a:pt x="283570" y="3607"/>
                  </a:lnTo>
                  <a:lnTo>
                    <a:pt x="332740" y="0"/>
                  </a:lnTo>
                  <a:lnTo>
                    <a:pt x="381909" y="3607"/>
                  </a:lnTo>
                  <a:lnTo>
                    <a:pt x="428839" y="14087"/>
                  </a:lnTo>
                  <a:lnTo>
                    <a:pt x="473014" y="30925"/>
                  </a:lnTo>
                  <a:lnTo>
                    <a:pt x="513920" y="53606"/>
                  </a:lnTo>
                  <a:lnTo>
                    <a:pt x="551041" y="81615"/>
                  </a:lnTo>
                  <a:lnTo>
                    <a:pt x="583864" y="114438"/>
                  </a:lnTo>
                  <a:lnTo>
                    <a:pt x="611873" y="151559"/>
                  </a:lnTo>
                  <a:lnTo>
                    <a:pt x="634554" y="192465"/>
                  </a:lnTo>
                  <a:lnTo>
                    <a:pt x="651392" y="236640"/>
                  </a:lnTo>
                  <a:lnTo>
                    <a:pt x="661872" y="283570"/>
                  </a:lnTo>
                  <a:lnTo>
                    <a:pt x="665480" y="332740"/>
                  </a:lnTo>
                  <a:lnTo>
                    <a:pt x="661872" y="381909"/>
                  </a:lnTo>
                  <a:lnTo>
                    <a:pt x="651392" y="428839"/>
                  </a:lnTo>
                  <a:lnTo>
                    <a:pt x="634554" y="473014"/>
                  </a:lnTo>
                  <a:lnTo>
                    <a:pt x="611873" y="513920"/>
                  </a:lnTo>
                  <a:lnTo>
                    <a:pt x="583864" y="551041"/>
                  </a:lnTo>
                  <a:lnTo>
                    <a:pt x="551041" y="583864"/>
                  </a:lnTo>
                  <a:lnTo>
                    <a:pt x="513920" y="611873"/>
                  </a:lnTo>
                  <a:lnTo>
                    <a:pt x="473014" y="634554"/>
                  </a:lnTo>
                  <a:lnTo>
                    <a:pt x="428839" y="651392"/>
                  </a:lnTo>
                  <a:lnTo>
                    <a:pt x="381909" y="661872"/>
                  </a:lnTo>
                  <a:lnTo>
                    <a:pt x="332740" y="665480"/>
                  </a:lnTo>
                  <a:lnTo>
                    <a:pt x="283570" y="661872"/>
                  </a:lnTo>
                  <a:lnTo>
                    <a:pt x="236640" y="651392"/>
                  </a:lnTo>
                  <a:lnTo>
                    <a:pt x="192465" y="634554"/>
                  </a:lnTo>
                  <a:lnTo>
                    <a:pt x="151559" y="611873"/>
                  </a:lnTo>
                  <a:lnTo>
                    <a:pt x="114438" y="583864"/>
                  </a:lnTo>
                  <a:lnTo>
                    <a:pt x="81615" y="551041"/>
                  </a:lnTo>
                  <a:lnTo>
                    <a:pt x="53606" y="513920"/>
                  </a:lnTo>
                  <a:lnTo>
                    <a:pt x="30925" y="473014"/>
                  </a:lnTo>
                  <a:lnTo>
                    <a:pt x="14087" y="428839"/>
                  </a:lnTo>
                  <a:lnTo>
                    <a:pt x="3607" y="381909"/>
                  </a:lnTo>
                  <a:lnTo>
                    <a:pt x="0" y="332740"/>
                  </a:lnTo>
                  <a:close/>
                </a:path>
              </a:pathLst>
            </a:custGeom>
            <a:noFill/>
            <a:ln cap="flat" cmpd="sng" w="571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39" name="Google Shape;1239;p150"/>
            <p:cNvSpPr/>
            <p:nvPr/>
          </p:nvSpPr>
          <p:spPr>
            <a:xfrm>
              <a:off x="7969132" y="4056380"/>
              <a:ext cx="665479" cy="665479"/>
            </a:xfrm>
            <a:custGeom>
              <a:rect b="b" l="l" r="r" t="t"/>
              <a:pathLst>
                <a:path extrusionOk="0" h="665479" w="665479">
                  <a:moveTo>
                    <a:pt x="0" y="332740"/>
                  </a:moveTo>
                  <a:lnTo>
                    <a:pt x="3607" y="283570"/>
                  </a:lnTo>
                  <a:lnTo>
                    <a:pt x="14087" y="236640"/>
                  </a:lnTo>
                  <a:lnTo>
                    <a:pt x="30925" y="192465"/>
                  </a:lnTo>
                  <a:lnTo>
                    <a:pt x="53606" y="151559"/>
                  </a:lnTo>
                  <a:lnTo>
                    <a:pt x="81615" y="114438"/>
                  </a:lnTo>
                  <a:lnTo>
                    <a:pt x="114438" y="81615"/>
                  </a:lnTo>
                  <a:lnTo>
                    <a:pt x="151559" y="53606"/>
                  </a:lnTo>
                  <a:lnTo>
                    <a:pt x="192465" y="30925"/>
                  </a:lnTo>
                  <a:lnTo>
                    <a:pt x="236640" y="14087"/>
                  </a:lnTo>
                  <a:lnTo>
                    <a:pt x="283570" y="3607"/>
                  </a:lnTo>
                  <a:lnTo>
                    <a:pt x="332740" y="0"/>
                  </a:lnTo>
                  <a:lnTo>
                    <a:pt x="381909" y="3607"/>
                  </a:lnTo>
                  <a:lnTo>
                    <a:pt x="428839" y="14087"/>
                  </a:lnTo>
                  <a:lnTo>
                    <a:pt x="473014" y="30925"/>
                  </a:lnTo>
                  <a:lnTo>
                    <a:pt x="513920" y="53606"/>
                  </a:lnTo>
                  <a:lnTo>
                    <a:pt x="551041" y="81615"/>
                  </a:lnTo>
                  <a:lnTo>
                    <a:pt x="583864" y="114438"/>
                  </a:lnTo>
                  <a:lnTo>
                    <a:pt x="611873" y="151559"/>
                  </a:lnTo>
                  <a:lnTo>
                    <a:pt x="634554" y="192465"/>
                  </a:lnTo>
                  <a:lnTo>
                    <a:pt x="651392" y="236640"/>
                  </a:lnTo>
                  <a:lnTo>
                    <a:pt x="661872" y="283570"/>
                  </a:lnTo>
                  <a:lnTo>
                    <a:pt x="665480" y="332740"/>
                  </a:lnTo>
                  <a:lnTo>
                    <a:pt x="661872" y="381909"/>
                  </a:lnTo>
                  <a:lnTo>
                    <a:pt x="651392" y="428839"/>
                  </a:lnTo>
                  <a:lnTo>
                    <a:pt x="634554" y="473014"/>
                  </a:lnTo>
                  <a:lnTo>
                    <a:pt x="611873" y="513920"/>
                  </a:lnTo>
                  <a:lnTo>
                    <a:pt x="583864" y="551041"/>
                  </a:lnTo>
                  <a:lnTo>
                    <a:pt x="551041" y="583864"/>
                  </a:lnTo>
                  <a:lnTo>
                    <a:pt x="513920" y="611873"/>
                  </a:lnTo>
                  <a:lnTo>
                    <a:pt x="473014" y="634554"/>
                  </a:lnTo>
                  <a:lnTo>
                    <a:pt x="428839" y="651392"/>
                  </a:lnTo>
                  <a:lnTo>
                    <a:pt x="381909" y="661872"/>
                  </a:lnTo>
                  <a:lnTo>
                    <a:pt x="332740" y="665480"/>
                  </a:lnTo>
                  <a:lnTo>
                    <a:pt x="283570" y="661872"/>
                  </a:lnTo>
                  <a:lnTo>
                    <a:pt x="236640" y="651392"/>
                  </a:lnTo>
                  <a:lnTo>
                    <a:pt x="192465" y="634554"/>
                  </a:lnTo>
                  <a:lnTo>
                    <a:pt x="151559" y="611873"/>
                  </a:lnTo>
                  <a:lnTo>
                    <a:pt x="114438" y="583864"/>
                  </a:lnTo>
                  <a:lnTo>
                    <a:pt x="81615" y="551041"/>
                  </a:lnTo>
                  <a:lnTo>
                    <a:pt x="53606" y="513920"/>
                  </a:lnTo>
                  <a:lnTo>
                    <a:pt x="30925" y="473014"/>
                  </a:lnTo>
                  <a:lnTo>
                    <a:pt x="14087" y="428839"/>
                  </a:lnTo>
                  <a:lnTo>
                    <a:pt x="3607" y="381909"/>
                  </a:lnTo>
                  <a:lnTo>
                    <a:pt x="0" y="332740"/>
                  </a:lnTo>
                  <a:close/>
                </a:path>
              </a:pathLst>
            </a:custGeom>
            <a:noFill/>
            <a:ln cap="flat" cmpd="sng" w="571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graphicFrame>
        <p:nvGraphicFramePr>
          <p:cNvPr id="1240" name="Google Shape;1240;p150"/>
          <p:cNvGraphicFramePr/>
          <p:nvPr/>
        </p:nvGraphicFramePr>
        <p:xfrm>
          <a:off x="621199" y="1919288"/>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41" name="Google Shape;1241;p150"/>
          <p:cNvSpPr txBox="1"/>
          <p:nvPr>
            <p:ph type="title"/>
          </p:nvPr>
        </p:nvSpPr>
        <p:spPr>
          <a:xfrm>
            <a:off x="687704" y="458891"/>
            <a:ext cx="67080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классификации</a:t>
            </a:r>
            <a:endParaRPr sz="3300"/>
          </a:p>
        </p:txBody>
      </p:sp>
      <p:sp>
        <p:nvSpPr>
          <p:cNvPr id="1242" name="Google Shape;1242;p15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6" name="Shape 1246"/>
        <p:cNvGrpSpPr/>
        <p:nvPr/>
      </p:nvGrpSpPr>
      <p:grpSpPr>
        <a:xfrm>
          <a:off x="0" y="0"/>
          <a:ext cx="0" cy="0"/>
          <a:chOff x="0" y="0"/>
          <a:chExt cx="0" cy="0"/>
        </a:xfrm>
      </p:grpSpPr>
      <p:graphicFrame>
        <p:nvGraphicFramePr>
          <p:cNvPr id="1247" name="Google Shape;1247;p151"/>
          <p:cNvGraphicFramePr/>
          <p:nvPr/>
        </p:nvGraphicFramePr>
        <p:xfrm>
          <a:off x="621199" y="1919288"/>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48" name="Google Shape;1248;p151"/>
          <p:cNvSpPr txBox="1"/>
          <p:nvPr>
            <p:ph type="title"/>
          </p:nvPr>
        </p:nvSpPr>
        <p:spPr>
          <a:xfrm>
            <a:off x="687704" y="458891"/>
            <a:ext cx="5119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Уверенность в предсказании</a:t>
            </a:r>
            <a:endParaRPr sz="3300"/>
          </a:p>
        </p:txBody>
      </p:sp>
      <p:grpSp>
        <p:nvGrpSpPr>
          <p:cNvPr id="1249" name="Google Shape;1249;p151"/>
          <p:cNvGrpSpPr/>
          <p:nvPr/>
        </p:nvGrpSpPr>
        <p:grpSpPr>
          <a:xfrm>
            <a:off x="2432047" y="1158930"/>
            <a:ext cx="4867606" cy="3324977"/>
            <a:chOff x="3242729" y="1545240"/>
            <a:chExt cx="6490141" cy="4433302"/>
          </a:xfrm>
        </p:grpSpPr>
        <p:pic>
          <p:nvPicPr>
            <p:cNvPr id="1250" name="Google Shape;1250;p151"/>
            <p:cNvPicPr preferRelativeResize="0"/>
            <p:nvPr/>
          </p:nvPicPr>
          <p:blipFill rotWithShape="1">
            <a:blip r:embed="rId3">
              <a:alphaModFix/>
            </a:blip>
            <a:srcRect b="0" l="0" r="0" t="0"/>
            <a:stretch/>
          </p:blipFill>
          <p:spPr>
            <a:xfrm>
              <a:off x="3242729" y="1729528"/>
              <a:ext cx="6490141" cy="4249014"/>
            </a:xfrm>
            <a:prstGeom prst="rect">
              <a:avLst/>
            </a:prstGeom>
            <a:noFill/>
            <a:ln>
              <a:noFill/>
            </a:ln>
          </p:spPr>
        </p:pic>
        <p:sp>
          <p:nvSpPr>
            <p:cNvPr id="1251" name="Google Shape;1251;p151"/>
            <p:cNvSpPr/>
            <p:nvPr/>
          </p:nvSpPr>
          <p:spPr>
            <a:xfrm>
              <a:off x="5207637" y="1545240"/>
              <a:ext cx="1955165" cy="3881754"/>
            </a:xfrm>
            <a:custGeom>
              <a:rect b="b" l="l" r="r" t="t"/>
              <a:pathLst>
                <a:path extrusionOk="0" h="3881754" w="1955165">
                  <a:moveTo>
                    <a:pt x="1466883" y="0"/>
                  </a:moveTo>
                  <a:lnTo>
                    <a:pt x="0" y="3687170"/>
                  </a:lnTo>
                  <a:lnTo>
                    <a:pt x="487897" y="3881272"/>
                  </a:lnTo>
                  <a:lnTo>
                    <a:pt x="1954778" y="194102"/>
                  </a:lnTo>
                  <a:lnTo>
                    <a:pt x="1466883"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52" name="Google Shape;1252;p151"/>
            <p:cNvSpPr/>
            <p:nvPr/>
          </p:nvSpPr>
          <p:spPr>
            <a:xfrm>
              <a:off x="5207638" y="1545240"/>
              <a:ext cx="1955165" cy="3881754"/>
            </a:xfrm>
            <a:custGeom>
              <a:rect b="b" l="l" r="r" t="t"/>
              <a:pathLst>
                <a:path extrusionOk="0" h="3881754" w="1955165">
                  <a:moveTo>
                    <a:pt x="1466882" y="0"/>
                  </a:moveTo>
                  <a:lnTo>
                    <a:pt x="1954778" y="194101"/>
                  </a:lnTo>
                  <a:lnTo>
                    <a:pt x="487896" y="3881272"/>
                  </a:lnTo>
                  <a:lnTo>
                    <a:pt x="0" y="3687170"/>
                  </a:lnTo>
                  <a:lnTo>
                    <a:pt x="1466882"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53" name="Google Shape;1253;p151"/>
            <p:cNvSpPr/>
            <p:nvPr/>
          </p:nvSpPr>
          <p:spPr>
            <a:xfrm>
              <a:off x="5848469" y="1824945"/>
              <a:ext cx="1949450" cy="3867785"/>
            </a:xfrm>
            <a:custGeom>
              <a:rect b="b" l="l" r="r" t="t"/>
              <a:pathLst>
                <a:path extrusionOk="0" h="3867785" w="1949450">
                  <a:moveTo>
                    <a:pt x="1461397" y="0"/>
                  </a:moveTo>
                  <a:lnTo>
                    <a:pt x="0" y="3673386"/>
                  </a:lnTo>
                  <a:lnTo>
                    <a:pt x="487895" y="3867487"/>
                  </a:lnTo>
                  <a:lnTo>
                    <a:pt x="1949293" y="194101"/>
                  </a:lnTo>
                  <a:lnTo>
                    <a:pt x="1461397"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54" name="Google Shape;1254;p151"/>
            <p:cNvSpPr/>
            <p:nvPr/>
          </p:nvSpPr>
          <p:spPr>
            <a:xfrm>
              <a:off x="5848469" y="1824945"/>
              <a:ext cx="1949450" cy="3867785"/>
            </a:xfrm>
            <a:custGeom>
              <a:rect b="b" l="l" r="r" t="t"/>
              <a:pathLst>
                <a:path extrusionOk="0" h="3867785" w="1949450">
                  <a:moveTo>
                    <a:pt x="1461397" y="0"/>
                  </a:moveTo>
                  <a:lnTo>
                    <a:pt x="1949294" y="194101"/>
                  </a:lnTo>
                  <a:lnTo>
                    <a:pt x="487896" y="3867487"/>
                  </a:lnTo>
                  <a:lnTo>
                    <a:pt x="0" y="3673385"/>
                  </a:lnTo>
                  <a:lnTo>
                    <a:pt x="1461397"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255" name="Google Shape;1255;p151"/>
          <p:cNvSpPr txBox="1"/>
          <p:nvPr/>
        </p:nvSpPr>
        <p:spPr>
          <a:xfrm>
            <a:off x="6097240" y="1227864"/>
            <a:ext cx="7596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Низкая</a:t>
            </a:r>
            <a:endParaRPr sz="2000">
              <a:latin typeface="Calibri"/>
              <a:ea typeface="Calibri"/>
              <a:cs typeface="Calibri"/>
              <a:sym typeface="Calibri"/>
            </a:endParaRPr>
          </a:p>
        </p:txBody>
      </p:sp>
      <p:sp>
        <p:nvSpPr>
          <p:cNvPr id="1256" name="Google Shape;1256;p15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0" name="Shape 1260"/>
        <p:cNvGrpSpPr/>
        <p:nvPr/>
      </p:nvGrpSpPr>
      <p:grpSpPr>
        <a:xfrm>
          <a:off x="0" y="0"/>
          <a:ext cx="0" cy="0"/>
          <a:chOff x="0" y="0"/>
          <a:chExt cx="0" cy="0"/>
        </a:xfrm>
      </p:grpSpPr>
      <p:graphicFrame>
        <p:nvGraphicFramePr>
          <p:cNvPr id="1261" name="Google Shape;1261;p152"/>
          <p:cNvGraphicFramePr/>
          <p:nvPr/>
        </p:nvGraphicFramePr>
        <p:xfrm>
          <a:off x="621199" y="1919288"/>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62" name="Google Shape;1262;p152"/>
          <p:cNvSpPr txBox="1"/>
          <p:nvPr>
            <p:ph type="title"/>
          </p:nvPr>
        </p:nvSpPr>
        <p:spPr>
          <a:xfrm>
            <a:off x="687704" y="458891"/>
            <a:ext cx="5119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Уверенность в предсказании</a:t>
            </a:r>
            <a:endParaRPr sz="3300"/>
          </a:p>
        </p:txBody>
      </p:sp>
      <p:grpSp>
        <p:nvGrpSpPr>
          <p:cNvPr id="1263" name="Google Shape;1263;p152"/>
          <p:cNvGrpSpPr/>
          <p:nvPr/>
        </p:nvGrpSpPr>
        <p:grpSpPr>
          <a:xfrm>
            <a:off x="2432047" y="1116803"/>
            <a:ext cx="4867606" cy="3537655"/>
            <a:chOff x="3242729" y="1489071"/>
            <a:chExt cx="6490141" cy="4716874"/>
          </a:xfrm>
        </p:grpSpPr>
        <p:pic>
          <p:nvPicPr>
            <p:cNvPr id="1264" name="Google Shape;1264;p152"/>
            <p:cNvPicPr preferRelativeResize="0"/>
            <p:nvPr/>
          </p:nvPicPr>
          <p:blipFill rotWithShape="1">
            <a:blip r:embed="rId3">
              <a:alphaModFix/>
            </a:blip>
            <a:srcRect b="0" l="0" r="0" t="0"/>
            <a:stretch/>
          </p:blipFill>
          <p:spPr>
            <a:xfrm>
              <a:off x="3242729" y="1729528"/>
              <a:ext cx="6490141" cy="4249014"/>
            </a:xfrm>
            <a:prstGeom prst="rect">
              <a:avLst/>
            </a:prstGeom>
            <a:noFill/>
            <a:ln>
              <a:noFill/>
            </a:ln>
          </p:spPr>
        </p:pic>
        <p:sp>
          <p:nvSpPr>
            <p:cNvPr id="1265" name="Google Shape;1265;p152"/>
            <p:cNvSpPr/>
            <p:nvPr/>
          </p:nvSpPr>
          <p:spPr>
            <a:xfrm>
              <a:off x="4214039" y="1489071"/>
              <a:ext cx="2285365" cy="3822065"/>
            </a:xfrm>
            <a:custGeom>
              <a:rect b="b" l="l" r="r" t="t"/>
              <a:pathLst>
                <a:path extrusionOk="0" h="3822065" w="2285365">
                  <a:moveTo>
                    <a:pt x="1376785" y="0"/>
                  </a:moveTo>
                  <a:lnTo>
                    <a:pt x="0" y="3460703"/>
                  </a:lnTo>
                  <a:lnTo>
                    <a:pt x="907980" y="3821927"/>
                  </a:lnTo>
                  <a:lnTo>
                    <a:pt x="2284765" y="361224"/>
                  </a:lnTo>
                  <a:lnTo>
                    <a:pt x="1376785"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66" name="Google Shape;1266;p152"/>
            <p:cNvSpPr/>
            <p:nvPr/>
          </p:nvSpPr>
          <p:spPr>
            <a:xfrm>
              <a:off x="4214038" y="1489071"/>
              <a:ext cx="2285365" cy="3822065"/>
            </a:xfrm>
            <a:custGeom>
              <a:rect b="b" l="l" r="r" t="t"/>
              <a:pathLst>
                <a:path extrusionOk="0" h="3822065" w="2285365">
                  <a:moveTo>
                    <a:pt x="1376785" y="0"/>
                  </a:moveTo>
                  <a:lnTo>
                    <a:pt x="2284765" y="361225"/>
                  </a:lnTo>
                  <a:lnTo>
                    <a:pt x="907980" y="3821928"/>
                  </a:lnTo>
                  <a:lnTo>
                    <a:pt x="0" y="3460703"/>
                  </a:lnTo>
                  <a:lnTo>
                    <a:pt x="1376785"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67" name="Google Shape;1267;p152"/>
            <p:cNvSpPr/>
            <p:nvPr/>
          </p:nvSpPr>
          <p:spPr>
            <a:xfrm>
              <a:off x="6365444" y="2341335"/>
              <a:ext cx="2266315" cy="3864610"/>
            </a:xfrm>
            <a:custGeom>
              <a:rect b="b" l="l" r="r" t="t"/>
              <a:pathLst>
                <a:path extrusionOk="0" h="3864610" w="2266315">
                  <a:moveTo>
                    <a:pt x="1400261" y="0"/>
                  </a:moveTo>
                  <a:lnTo>
                    <a:pt x="0" y="3519709"/>
                  </a:lnTo>
                  <a:lnTo>
                    <a:pt x="865844" y="3864171"/>
                  </a:lnTo>
                  <a:lnTo>
                    <a:pt x="2266104" y="344462"/>
                  </a:lnTo>
                  <a:lnTo>
                    <a:pt x="1400261"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68" name="Google Shape;1268;p152"/>
            <p:cNvSpPr/>
            <p:nvPr/>
          </p:nvSpPr>
          <p:spPr>
            <a:xfrm>
              <a:off x="6365445" y="2341335"/>
              <a:ext cx="2266315" cy="3864610"/>
            </a:xfrm>
            <a:custGeom>
              <a:rect b="b" l="l" r="r" t="t"/>
              <a:pathLst>
                <a:path extrusionOk="0" h="3864610" w="2266315">
                  <a:moveTo>
                    <a:pt x="1400260" y="0"/>
                  </a:moveTo>
                  <a:lnTo>
                    <a:pt x="2266103" y="344461"/>
                  </a:lnTo>
                  <a:lnTo>
                    <a:pt x="865843" y="3864172"/>
                  </a:lnTo>
                  <a:lnTo>
                    <a:pt x="0" y="3519710"/>
                  </a:lnTo>
                  <a:lnTo>
                    <a:pt x="1400260"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269" name="Google Shape;1269;p152"/>
          <p:cNvSpPr txBox="1"/>
          <p:nvPr/>
        </p:nvSpPr>
        <p:spPr>
          <a:xfrm>
            <a:off x="6560703" y="1344788"/>
            <a:ext cx="9024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Высокая</a:t>
            </a:r>
            <a:endParaRPr sz="2000">
              <a:latin typeface="Calibri"/>
              <a:ea typeface="Calibri"/>
              <a:cs typeface="Calibri"/>
              <a:sym typeface="Calibri"/>
            </a:endParaRPr>
          </a:p>
        </p:txBody>
      </p:sp>
      <p:sp>
        <p:nvSpPr>
          <p:cNvPr id="1270" name="Google Shape;1270;p15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4" name="Shape 1274"/>
        <p:cNvGrpSpPr/>
        <p:nvPr/>
      </p:nvGrpSpPr>
      <p:grpSpPr>
        <a:xfrm>
          <a:off x="0" y="0"/>
          <a:ext cx="0" cy="0"/>
          <a:chOff x="0" y="0"/>
          <a:chExt cx="0" cy="0"/>
        </a:xfrm>
      </p:grpSpPr>
      <p:sp>
        <p:nvSpPr>
          <p:cNvPr id="1275" name="Google Shape;1275;p153"/>
          <p:cNvSpPr txBox="1"/>
          <p:nvPr/>
        </p:nvSpPr>
        <p:spPr>
          <a:xfrm>
            <a:off x="687704" y="1349549"/>
            <a:ext cx="78738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Линейная модель </a:t>
            </a:r>
            <a:r>
              <a:rPr b="1" lang="ru" sz="2000">
                <a:latin typeface="Calibri"/>
                <a:ea typeface="Calibri"/>
                <a:cs typeface="Calibri"/>
                <a:sym typeface="Calibri"/>
              </a:rPr>
              <a:t>классификации</a:t>
            </a:r>
            <a:r>
              <a:rPr lang="ru" sz="2000">
                <a:latin typeface="Calibri"/>
                <a:ea typeface="Calibri"/>
                <a:cs typeface="Calibri"/>
                <a:sym typeface="Calibri"/>
              </a:rPr>
              <a:t>, которая выдает вероятность класса +1.</a:t>
            </a:r>
            <a:endParaRPr sz="2000">
              <a:latin typeface="Calibri"/>
              <a:ea typeface="Calibri"/>
              <a:cs typeface="Calibri"/>
              <a:sym typeface="Calibri"/>
            </a:endParaRPr>
          </a:p>
        </p:txBody>
      </p:sp>
      <p:sp>
        <p:nvSpPr>
          <p:cNvPr id="1276" name="Google Shape;1276;p153"/>
          <p:cNvSpPr/>
          <p:nvPr/>
        </p:nvSpPr>
        <p:spPr>
          <a:xfrm>
            <a:off x="3984595" y="1843566"/>
            <a:ext cx="301942" cy="229552"/>
          </a:xfrm>
          <a:custGeom>
            <a:rect b="b" l="l" r="r" t="t"/>
            <a:pathLst>
              <a:path extrusionOk="0" h="306069" w="402589">
                <a:moveTo>
                  <a:pt x="304673" y="0"/>
                </a:moveTo>
                <a:lnTo>
                  <a:pt x="300319" y="12414"/>
                </a:lnTo>
                <a:lnTo>
                  <a:pt x="318025" y="20098"/>
                </a:lnTo>
                <a:lnTo>
                  <a:pt x="333251" y="30734"/>
                </a:lnTo>
                <a:lnTo>
                  <a:pt x="364167" y="80035"/>
                </a:lnTo>
                <a:lnTo>
                  <a:pt x="373196" y="125301"/>
                </a:lnTo>
                <a:lnTo>
                  <a:pt x="374324" y="151395"/>
                </a:lnTo>
                <a:lnTo>
                  <a:pt x="373191" y="178371"/>
                </a:lnTo>
                <a:lnTo>
                  <a:pt x="364121" y="224886"/>
                </a:lnTo>
                <a:lnTo>
                  <a:pt x="345923" y="261213"/>
                </a:lnTo>
                <a:lnTo>
                  <a:pt x="300803" y="293439"/>
                </a:lnTo>
                <a:lnTo>
                  <a:pt x="304673" y="305854"/>
                </a:lnTo>
                <a:lnTo>
                  <a:pt x="346391" y="286284"/>
                </a:lnTo>
                <a:lnTo>
                  <a:pt x="377065" y="252406"/>
                </a:lnTo>
                <a:lnTo>
                  <a:pt x="395929" y="207039"/>
                </a:lnTo>
                <a:lnTo>
                  <a:pt x="402217" y="153007"/>
                </a:lnTo>
                <a:lnTo>
                  <a:pt x="400640" y="124968"/>
                </a:lnTo>
                <a:lnTo>
                  <a:pt x="388023" y="75269"/>
                </a:lnTo>
                <a:lnTo>
                  <a:pt x="363002" y="34810"/>
                </a:lnTo>
                <a:lnTo>
                  <a:pt x="326847" y="8006"/>
                </a:lnTo>
                <a:lnTo>
                  <a:pt x="304673" y="0"/>
                </a:lnTo>
                <a:close/>
              </a:path>
              <a:path extrusionOk="0" h="306069" w="402589">
                <a:moveTo>
                  <a:pt x="97543" y="0"/>
                </a:moveTo>
                <a:lnTo>
                  <a:pt x="55926" y="19609"/>
                </a:lnTo>
                <a:lnTo>
                  <a:pt x="25232" y="53609"/>
                </a:lnTo>
                <a:lnTo>
                  <a:pt x="6307" y="99055"/>
                </a:lnTo>
                <a:lnTo>
                  <a:pt x="0" y="153007"/>
                </a:lnTo>
                <a:lnTo>
                  <a:pt x="1571" y="181106"/>
                </a:lnTo>
                <a:lnTo>
                  <a:pt x="14147" y="230806"/>
                </a:lnTo>
                <a:lnTo>
                  <a:pt x="39108" y="271134"/>
                </a:lnTo>
                <a:lnTo>
                  <a:pt x="75304" y="297858"/>
                </a:lnTo>
                <a:lnTo>
                  <a:pt x="97543" y="305854"/>
                </a:lnTo>
                <a:lnTo>
                  <a:pt x="101413" y="293439"/>
                </a:lnTo>
                <a:lnTo>
                  <a:pt x="83985" y="285720"/>
                </a:lnTo>
                <a:lnTo>
                  <a:pt x="68945" y="274978"/>
                </a:lnTo>
                <a:lnTo>
                  <a:pt x="46031" y="244425"/>
                </a:lnTo>
                <a:lnTo>
                  <a:pt x="32427" y="202868"/>
                </a:lnTo>
                <a:lnTo>
                  <a:pt x="27893" y="151395"/>
                </a:lnTo>
                <a:lnTo>
                  <a:pt x="29026" y="125301"/>
                </a:lnTo>
                <a:lnTo>
                  <a:pt x="38095" y="80035"/>
                </a:lnTo>
                <a:lnTo>
                  <a:pt x="56324" y="44323"/>
                </a:lnTo>
                <a:lnTo>
                  <a:pt x="101897" y="12414"/>
                </a:lnTo>
                <a:lnTo>
                  <a:pt x="9754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77" name="Google Shape;1277;p153"/>
          <p:cNvSpPr/>
          <p:nvPr/>
        </p:nvSpPr>
        <p:spPr>
          <a:xfrm>
            <a:off x="4803173" y="1843566"/>
            <a:ext cx="873443" cy="229552"/>
          </a:xfrm>
          <a:custGeom>
            <a:rect b="b" l="l" r="r" t="t"/>
            <a:pathLst>
              <a:path extrusionOk="0" h="306069" w="1164590">
                <a:moveTo>
                  <a:pt x="1066736" y="0"/>
                </a:moveTo>
                <a:lnTo>
                  <a:pt x="1062382" y="12414"/>
                </a:lnTo>
                <a:lnTo>
                  <a:pt x="1080087" y="20098"/>
                </a:lnTo>
                <a:lnTo>
                  <a:pt x="1095314" y="30734"/>
                </a:lnTo>
                <a:lnTo>
                  <a:pt x="1126230" y="80035"/>
                </a:lnTo>
                <a:lnTo>
                  <a:pt x="1135259" y="125301"/>
                </a:lnTo>
                <a:lnTo>
                  <a:pt x="1136388" y="151395"/>
                </a:lnTo>
                <a:lnTo>
                  <a:pt x="1135254" y="178371"/>
                </a:lnTo>
                <a:lnTo>
                  <a:pt x="1126184" y="224886"/>
                </a:lnTo>
                <a:lnTo>
                  <a:pt x="1107986" y="261213"/>
                </a:lnTo>
                <a:lnTo>
                  <a:pt x="1062866" y="293439"/>
                </a:lnTo>
                <a:lnTo>
                  <a:pt x="1066736" y="305854"/>
                </a:lnTo>
                <a:lnTo>
                  <a:pt x="1108454" y="286284"/>
                </a:lnTo>
                <a:lnTo>
                  <a:pt x="1139129" y="252406"/>
                </a:lnTo>
                <a:lnTo>
                  <a:pt x="1157993" y="207039"/>
                </a:lnTo>
                <a:lnTo>
                  <a:pt x="1164281" y="153007"/>
                </a:lnTo>
                <a:lnTo>
                  <a:pt x="1162704" y="124968"/>
                </a:lnTo>
                <a:lnTo>
                  <a:pt x="1150087" y="75269"/>
                </a:lnTo>
                <a:lnTo>
                  <a:pt x="1125066" y="34810"/>
                </a:lnTo>
                <a:lnTo>
                  <a:pt x="1088910" y="8006"/>
                </a:lnTo>
                <a:lnTo>
                  <a:pt x="1066736" y="0"/>
                </a:lnTo>
                <a:close/>
              </a:path>
              <a:path extrusionOk="0" h="306069" w="1164590">
                <a:moveTo>
                  <a:pt x="97543" y="0"/>
                </a:moveTo>
                <a:lnTo>
                  <a:pt x="55926" y="19609"/>
                </a:lnTo>
                <a:lnTo>
                  <a:pt x="25232" y="53609"/>
                </a:lnTo>
                <a:lnTo>
                  <a:pt x="6307" y="99055"/>
                </a:lnTo>
                <a:lnTo>
                  <a:pt x="0" y="153007"/>
                </a:lnTo>
                <a:lnTo>
                  <a:pt x="1571" y="181106"/>
                </a:lnTo>
                <a:lnTo>
                  <a:pt x="14147" y="230806"/>
                </a:lnTo>
                <a:lnTo>
                  <a:pt x="39107" y="271134"/>
                </a:lnTo>
                <a:lnTo>
                  <a:pt x="75303" y="297858"/>
                </a:lnTo>
                <a:lnTo>
                  <a:pt x="97543" y="305854"/>
                </a:lnTo>
                <a:lnTo>
                  <a:pt x="101413" y="293439"/>
                </a:lnTo>
                <a:lnTo>
                  <a:pt x="83985" y="285720"/>
                </a:lnTo>
                <a:lnTo>
                  <a:pt x="68945" y="274978"/>
                </a:lnTo>
                <a:lnTo>
                  <a:pt x="46031" y="244425"/>
                </a:lnTo>
                <a:lnTo>
                  <a:pt x="32426" y="202868"/>
                </a:lnTo>
                <a:lnTo>
                  <a:pt x="27891" y="151395"/>
                </a:lnTo>
                <a:lnTo>
                  <a:pt x="29025" y="125301"/>
                </a:lnTo>
                <a:lnTo>
                  <a:pt x="38095" y="80035"/>
                </a:lnTo>
                <a:lnTo>
                  <a:pt x="56324" y="44323"/>
                </a:lnTo>
                <a:lnTo>
                  <a:pt x="101897" y="12414"/>
                </a:lnTo>
                <a:lnTo>
                  <a:pt x="9754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78" name="Google Shape;1278;p153"/>
          <p:cNvSpPr txBox="1"/>
          <p:nvPr/>
        </p:nvSpPr>
        <p:spPr>
          <a:xfrm>
            <a:off x="687704" y="1771793"/>
            <a:ext cx="52740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В случае одного признака:	</a:t>
            </a:r>
            <a:r>
              <a:rPr lang="ru" sz="2000">
                <a:latin typeface="Cambria Math"/>
                <a:ea typeface="Cambria Math"/>
                <a:cs typeface="Cambria Math"/>
                <a:sym typeface="Cambria Math"/>
              </a:rPr>
              <a:t>𝑦	𝑥	= 𝜎	</a:t>
            </a:r>
            <a:r>
              <a:rPr lang="ru" sz="2000">
                <a:solidFill>
                  <a:srgbClr val="FF0000"/>
                </a:solidFill>
                <a:latin typeface="Cambria Math"/>
                <a:ea typeface="Cambria Math"/>
                <a:cs typeface="Cambria Math"/>
                <a:sym typeface="Cambria Math"/>
              </a:rPr>
              <a:t>𝑎𝑥 + 𝑏	</a:t>
            </a:r>
            <a:r>
              <a:rPr lang="ru" sz="2000">
                <a:latin typeface="Cambria Math"/>
                <a:ea typeface="Cambria Math"/>
                <a:cs typeface="Cambria Math"/>
                <a:sym typeface="Cambria Math"/>
              </a:rPr>
              <a:t>=</a:t>
            </a:r>
            <a:endParaRPr sz="2000">
              <a:latin typeface="Cambria Math"/>
              <a:ea typeface="Cambria Math"/>
              <a:cs typeface="Cambria Math"/>
              <a:sym typeface="Cambria Math"/>
            </a:endParaRPr>
          </a:p>
        </p:txBody>
      </p:sp>
      <p:sp>
        <p:nvSpPr>
          <p:cNvPr id="1279" name="Google Shape;1279;p153"/>
          <p:cNvSpPr txBox="1"/>
          <p:nvPr/>
        </p:nvSpPr>
        <p:spPr>
          <a:xfrm>
            <a:off x="6451616" y="1693354"/>
            <a:ext cx="123900" cy="225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400">
                <a:latin typeface="Cambria Math"/>
                <a:ea typeface="Cambria Math"/>
                <a:cs typeface="Cambria Math"/>
                <a:sym typeface="Cambria Math"/>
              </a:rPr>
              <a:t>(</a:t>
            </a:r>
            <a:endParaRPr sz="1400">
              <a:latin typeface="Cambria Math"/>
              <a:ea typeface="Cambria Math"/>
              <a:cs typeface="Cambria Math"/>
              <a:sym typeface="Cambria Math"/>
            </a:endParaRPr>
          </a:p>
        </p:txBody>
      </p:sp>
      <p:sp>
        <p:nvSpPr>
          <p:cNvPr id="1280" name="Google Shape;1280;p153"/>
          <p:cNvSpPr txBox="1"/>
          <p:nvPr/>
        </p:nvSpPr>
        <p:spPr>
          <a:xfrm>
            <a:off x="5991653" y="1908809"/>
            <a:ext cx="1036800" cy="333000"/>
          </a:xfrm>
          <a:prstGeom prst="rect">
            <a:avLst/>
          </a:prstGeom>
          <a:noFill/>
          <a:ln>
            <a:noFill/>
          </a:ln>
        </p:spPr>
        <p:txBody>
          <a:bodyPr anchorCtr="0" anchor="t" bIns="0" lIns="0" spcFirstLastPara="1" rIns="0" wrap="square" tIns="9525">
            <a:spAutoFit/>
          </a:bodyPr>
          <a:lstStyle/>
          <a:p>
            <a:pPr indent="0" lvl="0" marL="25400" marR="0" rtl="0" algn="l">
              <a:lnSpc>
                <a:spcPct val="100000"/>
              </a:lnSpc>
              <a:spcBef>
                <a:spcPts val="0"/>
              </a:spcBef>
              <a:spcAft>
                <a:spcPts val="0"/>
              </a:spcAft>
              <a:buNone/>
            </a:pPr>
            <a:r>
              <a:rPr baseline="-25000" lang="ru" sz="2100">
                <a:latin typeface="Cambria Math"/>
                <a:ea typeface="Cambria Math"/>
                <a:cs typeface="Cambria Math"/>
                <a:sym typeface="Cambria Math"/>
              </a:rPr>
              <a:t>(i𝑒</a:t>
            </a:r>
            <a:r>
              <a:rPr lang="ru" sz="1200">
                <a:latin typeface="Cambria Math"/>
                <a:ea typeface="Cambria Math"/>
                <a:cs typeface="Cambria Math"/>
                <a:sym typeface="Cambria Math"/>
              </a:rPr>
              <a:t>k</a:t>
            </a:r>
            <a:r>
              <a:rPr lang="ru" sz="1200">
                <a:solidFill>
                  <a:srgbClr val="FF0000"/>
                </a:solidFill>
                <a:latin typeface="Cambria Math"/>
                <a:ea typeface="Cambria Math"/>
                <a:cs typeface="Cambria Math"/>
                <a:sym typeface="Cambria Math"/>
              </a:rPr>
              <a:t>(𝑎𝑥n𝑏)</a:t>
            </a:r>
            <a:endParaRPr sz="1200">
              <a:latin typeface="Cambria Math"/>
              <a:ea typeface="Cambria Math"/>
              <a:cs typeface="Cambria Math"/>
              <a:sym typeface="Cambria Math"/>
            </a:endParaRPr>
          </a:p>
        </p:txBody>
      </p:sp>
      <p:sp>
        <p:nvSpPr>
          <p:cNvPr id="1281" name="Google Shape;1281;p153"/>
          <p:cNvSpPr/>
          <p:nvPr/>
        </p:nvSpPr>
        <p:spPr>
          <a:xfrm>
            <a:off x="6021705" y="1951196"/>
            <a:ext cx="987743" cy="16192"/>
          </a:xfrm>
          <a:custGeom>
            <a:rect b="b" l="l" r="r" t="t"/>
            <a:pathLst>
              <a:path extrusionOk="0" h="21589" w="1316990">
                <a:moveTo>
                  <a:pt x="1316567" y="0"/>
                </a:moveTo>
                <a:lnTo>
                  <a:pt x="0" y="0"/>
                </a:lnTo>
                <a:lnTo>
                  <a:pt x="0" y="21166"/>
                </a:lnTo>
                <a:lnTo>
                  <a:pt x="1316567" y="21166"/>
                </a:lnTo>
                <a:lnTo>
                  <a:pt x="131656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82" name="Google Shape;1282;p153"/>
          <p:cNvSpPr txBox="1"/>
          <p:nvPr/>
        </p:nvSpPr>
        <p:spPr>
          <a:xfrm>
            <a:off x="687704" y="2187749"/>
            <a:ext cx="72591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Логистическая функция </a:t>
            </a:r>
            <a:r>
              <a:rPr lang="ru" sz="2000">
                <a:latin typeface="Cambria Math"/>
                <a:ea typeface="Cambria Math"/>
                <a:cs typeface="Cambria Math"/>
                <a:sym typeface="Cambria Math"/>
              </a:rPr>
              <a:t>𝜎(𝑥) </a:t>
            </a:r>
            <a:r>
              <a:rPr lang="ru" sz="2000">
                <a:latin typeface="Calibri"/>
                <a:ea typeface="Calibri"/>
                <a:cs typeface="Calibri"/>
                <a:sym typeface="Calibri"/>
              </a:rPr>
              <a:t>взамен знака возвращает уверенность:</a:t>
            </a:r>
            <a:endParaRPr sz="2000">
              <a:latin typeface="Calibri"/>
              <a:ea typeface="Calibri"/>
              <a:cs typeface="Calibri"/>
              <a:sym typeface="Calibri"/>
            </a:endParaRPr>
          </a:p>
        </p:txBody>
      </p:sp>
      <p:sp>
        <p:nvSpPr>
          <p:cNvPr id="1283" name="Google Shape;1283;p153"/>
          <p:cNvSpPr txBox="1"/>
          <p:nvPr>
            <p:ph type="title"/>
          </p:nvPr>
        </p:nvSpPr>
        <p:spPr>
          <a:xfrm>
            <a:off x="687704" y="458890"/>
            <a:ext cx="4436700" cy="10254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Логистическая регрессия</a:t>
            </a:r>
            <a:endParaRPr sz="3300"/>
          </a:p>
        </p:txBody>
      </p:sp>
      <p:grpSp>
        <p:nvGrpSpPr>
          <p:cNvPr id="1284" name="Google Shape;1284;p153"/>
          <p:cNvGrpSpPr/>
          <p:nvPr/>
        </p:nvGrpSpPr>
        <p:grpSpPr>
          <a:xfrm>
            <a:off x="3326627" y="2799568"/>
            <a:ext cx="2544116" cy="1983008"/>
            <a:chOff x="4435503" y="3732757"/>
            <a:chExt cx="3392155" cy="2644011"/>
          </a:xfrm>
        </p:grpSpPr>
        <p:pic>
          <p:nvPicPr>
            <p:cNvPr id="1285" name="Google Shape;1285;p153"/>
            <p:cNvPicPr preferRelativeResize="0"/>
            <p:nvPr/>
          </p:nvPicPr>
          <p:blipFill rotWithShape="1">
            <a:blip r:embed="rId3">
              <a:alphaModFix/>
            </a:blip>
            <a:srcRect b="0" l="0" r="0" t="0"/>
            <a:stretch/>
          </p:blipFill>
          <p:spPr>
            <a:xfrm>
              <a:off x="4435503" y="3743696"/>
              <a:ext cx="3392155" cy="2633072"/>
            </a:xfrm>
            <a:prstGeom prst="rect">
              <a:avLst/>
            </a:prstGeom>
            <a:noFill/>
            <a:ln>
              <a:noFill/>
            </a:ln>
          </p:spPr>
        </p:pic>
        <p:sp>
          <p:nvSpPr>
            <p:cNvPr id="1286" name="Google Shape;1286;p153"/>
            <p:cNvSpPr/>
            <p:nvPr/>
          </p:nvSpPr>
          <p:spPr>
            <a:xfrm>
              <a:off x="6563305" y="3732757"/>
              <a:ext cx="434340" cy="434339"/>
            </a:xfrm>
            <a:custGeom>
              <a:rect b="b" l="l" r="r" t="t"/>
              <a:pathLst>
                <a:path extrusionOk="0" h="434339" w="434340">
                  <a:moveTo>
                    <a:pt x="216975" y="0"/>
                  </a:moveTo>
                  <a:lnTo>
                    <a:pt x="165755" y="165755"/>
                  </a:lnTo>
                  <a:lnTo>
                    <a:pt x="0" y="165754"/>
                  </a:lnTo>
                  <a:lnTo>
                    <a:pt x="134099" y="268196"/>
                  </a:lnTo>
                  <a:lnTo>
                    <a:pt x="82877" y="433951"/>
                  </a:lnTo>
                  <a:lnTo>
                    <a:pt x="216975" y="331508"/>
                  </a:lnTo>
                  <a:lnTo>
                    <a:pt x="351074" y="433951"/>
                  </a:lnTo>
                  <a:lnTo>
                    <a:pt x="299852" y="268196"/>
                  </a:lnTo>
                  <a:lnTo>
                    <a:pt x="433951" y="165754"/>
                  </a:lnTo>
                  <a:lnTo>
                    <a:pt x="268196" y="165755"/>
                  </a:lnTo>
                  <a:lnTo>
                    <a:pt x="216975"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87" name="Google Shape;1287;p153"/>
            <p:cNvSpPr/>
            <p:nvPr/>
          </p:nvSpPr>
          <p:spPr>
            <a:xfrm>
              <a:off x="6563305" y="3732757"/>
              <a:ext cx="434340" cy="434339"/>
            </a:xfrm>
            <a:custGeom>
              <a:rect b="b" l="l" r="r" t="t"/>
              <a:pathLst>
                <a:path extrusionOk="0" h="434339" w="434340">
                  <a:moveTo>
                    <a:pt x="0" y="165755"/>
                  </a:moveTo>
                  <a:lnTo>
                    <a:pt x="165755" y="165755"/>
                  </a:lnTo>
                  <a:lnTo>
                    <a:pt x="216976" y="0"/>
                  </a:lnTo>
                  <a:lnTo>
                    <a:pt x="268196" y="165755"/>
                  </a:lnTo>
                  <a:lnTo>
                    <a:pt x="433952" y="165755"/>
                  </a:lnTo>
                  <a:lnTo>
                    <a:pt x="299852" y="268196"/>
                  </a:lnTo>
                  <a:lnTo>
                    <a:pt x="351074" y="433952"/>
                  </a:lnTo>
                  <a:lnTo>
                    <a:pt x="216976" y="331508"/>
                  </a:lnTo>
                  <a:lnTo>
                    <a:pt x="82877" y="433952"/>
                  </a:lnTo>
                  <a:lnTo>
                    <a:pt x="134099" y="268196"/>
                  </a:lnTo>
                  <a:lnTo>
                    <a:pt x="0" y="165755"/>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288" name="Google Shape;1288;p153"/>
          <p:cNvSpPr txBox="1"/>
          <p:nvPr/>
        </p:nvSpPr>
        <p:spPr>
          <a:xfrm>
            <a:off x="6524120" y="3297893"/>
            <a:ext cx="2059800" cy="1372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Дальше от прямой</a:t>
            </a:r>
            <a:endParaRPr sz="2000">
              <a:latin typeface="Calibri"/>
              <a:ea typeface="Calibri"/>
              <a:cs typeface="Calibri"/>
              <a:sym typeface="Calibri"/>
            </a:endParaRPr>
          </a:p>
          <a:p>
            <a:pPr indent="0" lvl="0" marL="12700" marR="0" rtl="0" algn="l">
              <a:lnSpc>
                <a:spcPct val="119230"/>
              </a:lnSpc>
              <a:spcBef>
                <a:spcPts val="100"/>
              </a:spcBef>
              <a:spcAft>
                <a:spcPts val="0"/>
              </a:spcAft>
              <a:buNone/>
            </a:pPr>
            <a:r>
              <a:rPr lang="ru" sz="2000">
                <a:latin typeface="Calibri"/>
                <a:ea typeface="Calibri"/>
                <a:cs typeface="Calibri"/>
                <a:sym typeface="Calibri"/>
              </a:rPr>
              <a:t>– больше  вероятность класса</a:t>
            </a:r>
            <a:endParaRPr sz="2000">
              <a:latin typeface="Calibri"/>
              <a:ea typeface="Calibri"/>
              <a:cs typeface="Calibri"/>
              <a:sym typeface="Calibri"/>
            </a:endParaRPr>
          </a:p>
        </p:txBody>
      </p:sp>
      <p:sp>
        <p:nvSpPr>
          <p:cNvPr id="1289" name="Google Shape;1289;p15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3" name="Shape 1293"/>
        <p:cNvGrpSpPr/>
        <p:nvPr/>
      </p:nvGrpSpPr>
      <p:grpSpPr>
        <a:xfrm>
          <a:off x="0" y="0"/>
          <a:ext cx="0" cy="0"/>
          <a:chOff x="0" y="0"/>
          <a:chExt cx="0" cy="0"/>
        </a:xfrm>
      </p:grpSpPr>
      <p:graphicFrame>
        <p:nvGraphicFramePr>
          <p:cNvPr id="1294" name="Google Shape;1294;p154"/>
          <p:cNvGraphicFramePr/>
          <p:nvPr/>
        </p:nvGraphicFramePr>
        <p:xfrm>
          <a:off x="623888" y="1412684"/>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177800" rtl="0" algn="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165100" rtl="0" algn="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177800" rtl="0" algn="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165100" rtl="0" algn="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203200" rtl="0" algn="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295" name="Google Shape;1295;p154"/>
          <p:cNvSpPr txBox="1"/>
          <p:nvPr>
            <p:ph type="title"/>
          </p:nvPr>
        </p:nvSpPr>
        <p:spPr>
          <a:xfrm>
            <a:off x="687704" y="458891"/>
            <a:ext cx="5119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Уверенность в предсказании</a:t>
            </a:r>
            <a:endParaRPr sz="3300"/>
          </a:p>
        </p:txBody>
      </p:sp>
      <p:grpSp>
        <p:nvGrpSpPr>
          <p:cNvPr id="1296" name="Google Shape;1296;p154"/>
          <p:cNvGrpSpPr/>
          <p:nvPr/>
        </p:nvGrpSpPr>
        <p:grpSpPr>
          <a:xfrm>
            <a:off x="2432047" y="1158930"/>
            <a:ext cx="4867606" cy="3324977"/>
            <a:chOff x="3242729" y="1545240"/>
            <a:chExt cx="6490141" cy="4433302"/>
          </a:xfrm>
        </p:grpSpPr>
        <p:pic>
          <p:nvPicPr>
            <p:cNvPr id="1297" name="Google Shape;1297;p154"/>
            <p:cNvPicPr preferRelativeResize="0"/>
            <p:nvPr/>
          </p:nvPicPr>
          <p:blipFill rotWithShape="1">
            <a:blip r:embed="rId3">
              <a:alphaModFix/>
            </a:blip>
            <a:srcRect b="0" l="0" r="0" t="0"/>
            <a:stretch/>
          </p:blipFill>
          <p:spPr>
            <a:xfrm>
              <a:off x="3242729" y="1729528"/>
              <a:ext cx="6490141" cy="4249014"/>
            </a:xfrm>
            <a:prstGeom prst="rect">
              <a:avLst/>
            </a:prstGeom>
            <a:noFill/>
            <a:ln>
              <a:noFill/>
            </a:ln>
          </p:spPr>
        </p:pic>
        <p:sp>
          <p:nvSpPr>
            <p:cNvPr id="1298" name="Google Shape;1298;p154"/>
            <p:cNvSpPr/>
            <p:nvPr/>
          </p:nvSpPr>
          <p:spPr>
            <a:xfrm>
              <a:off x="5207637" y="1545240"/>
              <a:ext cx="1955165" cy="3881754"/>
            </a:xfrm>
            <a:custGeom>
              <a:rect b="b" l="l" r="r" t="t"/>
              <a:pathLst>
                <a:path extrusionOk="0" h="3881754" w="1955165">
                  <a:moveTo>
                    <a:pt x="1466883" y="0"/>
                  </a:moveTo>
                  <a:lnTo>
                    <a:pt x="0" y="3687170"/>
                  </a:lnTo>
                  <a:lnTo>
                    <a:pt x="487897" y="3881272"/>
                  </a:lnTo>
                  <a:lnTo>
                    <a:pt x="1954778" y="194102"/>
                  </a:lnTo>
                  <a:lnTo>
                    <a:pt x="1466883"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299" name="Google Shape;1299;p154"/>
            <p:cNvSpPr/>
            <p:nvPr/>
          </p:nvSpPr>
          <p:spPr>
            <a:xfrm>
              <a:off x="5207638" y="1545240"/>
              <a:ext cx="1955165" cy="3881754"/>
            </a:xfrm>
            <a:custGeom>
              <a:rect b="b" l="l" r="r" t="t"/>
              <a:pathLst>
                <a:path extrusionOk="0" h="3881754" w="1955165">
                  <a:moveTo>
                    <a:pt x="1466882" y="0"/>
                  </a:moveTo>
                  <a:lnTo>
                    <a:pt x="1954778" y="194101"/>
                  </a:lnTo>
                  <a:lnTo>
                    <a:pt x="487896" y="3881272"/>
                  </a:lnTo>
                  <a:lnTo>
                    <a:pt x="0" y="3687170"/>
                  </a:lnTo>
                  <a:lnTo>
                    <a:pt x="1466882"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00" name="Google Shape;1300;p154"/>
            <p:cNvSpPr/>
            <p:nvPr/>
          </p:nvSpPr>
          <p:spPr>
            <a:xfrm>
              <a:off x="5848469" y="1824945"/>
              <a:ext cx="1949450" cy="3867785"/>
            </a:xfrm>
            <a:custGeom>
              <a:rect b="b" l="l" r="r" t="t"/>
              <a:pathLst>
                <a:path extrusionOk="0" h="3867785" w="1949450">
                  <a:moveTo>
                    <a:pt x="1461397" y="0"/>
                  </a:moveTo>
                  <a:lnTo>
                    <a:pt x="0" y="3673386"/>
                  </a:lnTo>
                  <a:lnTo>
                    <a:pt x="487895" y="3867487"/>
                  </a:lnTo>
                  <a:lnTo>
                    <a:pt x="1949293" y="194101"/>
                  </a:lnTo>
                  <a:lnTo>
                    <a:pt x="1461397"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01" name="Google Shape;1301;p154"/>
            <p:cNvSpPr/>
            <p:nvPr/>
          </p:nvSpPr>
          <p:spPr>
            <a:xfrm>
              <a:off x="5848469" y="1824945"/>
              <a:ext cx="1949450" cy="3867785"/>
            </a:xfrm>
            <a:custGeom>
              <a:rect b="b" l="l" r="r" t="t"/>
              <a:pathLst>
                <a:path extrusionOk="0" h="3867785" w="1949450">
                  <a:moveTo>
                    <a:pt x="1461397" y="0"/>
                  </a:moveTo>
                  <a:lnTo>
                    <a:pt x="1949294" y="194101"/>
                  </a:lnTo>
                  <a:lnTo>
                    <a:pt x="487896" y="3867487"/>
                  </a:lnTo>
                  <a:lnTo>
                    <a:pt x="0" y="3673385"/>
                  </a:lnTo>
                  <a:lnTo>
                    <a:pt x="1461397"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302" name="Google Shape;1302;p154"/>
          <p:cNvSpPr txBox="1"/>
          <p:nvPr/>
        </p:nvSpPr>
        <p:spPr>
          <a:xfrm>
            <a:off x="6097240" y="1227864"/>
            <a:ext cx="7596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Низкая</a:t>
            </a:r>
            <a:endParaRPr sz="2000">
              <a:latin typeface="Calibri"/>
              <a:ea typeface="Calibri"/>
              <a:cs typeface="Calibri"/>
              <a:sym typeface="Calibri"/>
            </a:endParaRPr>
          </a:p>
        </p:txBody>
      </p:sp>
      <p:grpSp>
        <p:nvGrpSpPr>
          <p:cNvPr id="1303" name="Google Shape;1303;p154"/>
          <p:cNvGrpSpPr/>
          <p:nvPr/>
        </p:nvGrpSpPr>
        <p:grpSpPr>
          <a:xfrm>
            <a:off x="175846" y="3784735"/>
            <a:ext cx="2673817" cy="1256372"/>
            <a:chOff x="234461" y="5046313"/>
            <a:chExt cx="3565090" cy="1675163"/>
          </a:xfrm>
        </p:grpSpPr>
        <p:pic>
          <p:nvPicPr>
            <p:cNvPr id="1304" name="Google Shape;1304;p154"/>
            <p:cNvPicPr preferRelativeResize="0"/>
            <p:nvPr/>
          </p:nvPicPr>
          <p:blipFill rotWithShape="1">
            <a:blip r:embed="rId4">
              <a:alphaModFix/>
            </a:blip>
            <a:srcRect b="0" l="0" r="0" t="0"/>
            <a:stretch/>
          </p:blipFill>
          <p:spPr>
            <a:xfrm>
              <a:off x="234461" y="5046313"/>
              <a:ext cx="3565090" cy="1675163"/>
            </a:xfrm>
            <a:prstGeom prst="rect">
              <a:avLst/>
            </a:prstGeom>
            <a:noFill/>
            <a:ln>
              <a:noFill/>
            </a:ln>
          </p:spPr>
        </p:pic>
        <p:sp>
          <p:nvSpPr>
            <p:cNvPr id="1305" name="Google Shape;1305;p154"/>
            <p:cNvSpPr/>
            <p:nvPr/>
          </p:nvSpPr>
          <p:spPr>
            <a:xfrm>
              <a:off x="1911869" y="5466779"/>
              <a:ext cx="434339" cy="434339"/>
            </a:xfrm>
            <a:custGeom>
              <a:rect b="b" l="l" r="r" t="t"/>
              <a:pathLst>
                <a:path extrusionOk="0" h="434339" w="434339">
                  <a:moveTo>
                    <a:pt x="216975" y="0"/>
                  </a:moveTo>
                  <a:lnTo>
                    <a:pt x="165755" y="165756"/>
                  </a:lnTo>
                  <a:lnTo>
                    <a:pt x="0" y="165755"/>
                  </a:lnTo>
                  <a:lnTo>
                    <a:pt x="134099" y="268196"/>
                  </a:lnTo>
                  <a:lnTo>
                    <a:pt x="82877" y="433952"/>
                  </a:lnTo>
                  <a:lnTo>
                    <a:pt x="216975" y="331508"/>
                  </a:lnTo>
                  <a:lnTo>
                    <a:pt x="351074" y="433952"/>
                  </a:lnTo>
                  <a:lnTo>
                    <a:pt x="299852" y="268196"/>
                  </a:lnTo>
                  <a:lnTo>
                    <a:pt x="433952" y="165755"/>
                  </a:lnTo>
                  <a:lnTo>
                    <a:pt x="268196" y="165756"/>
                  </a:lnTo>
                  <a:lnTo>
                    <a:pt x="216975"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06" name="Google Shape;1306;p154"/>
            <p:cNvSpPr/>
            <p:nvPr/>
          </p:nvSpPr>
          <p:spPr>
            <a:xfrm>
              <a:off x="1911869" y="5466779"/>
              <a:ext cx="434339" cy="434339"/>
            </a:xfrm>
            <a:custGeom>
              <a:rect b="b" l="l" r="r" t="t"/>
              <a:pathLst>
                <a:path extrusionOk="0" h="434339" w="434339">
                  <a:moveTo>
                    <a:pt x="0" y="165755"/>
                  </a:moveTo>
                  <a:lnTo>
                    <a:pt x="165755" y="165755"/>
                  </a:lnTo>
                  <a:lnTo>
                    <a:pt x="216976" y="0"/>
                  </a:lnTo>
                  <a:lnTo>
                    <a:pt x="268196" y="165755"/>
                  </a:lnTo>
                  <a:lnTo>
                    <a:pt x="433952" y="165755"/>
                  </a:lnTo>
                  <a:lnTo>
                    <a:pt x="299852" y="268196"/>
                  </a:lnTo>
                  <a:lnTo>
                    <a:pt x="351074" y="433952"/>
                  </a:lnTo>
                  <a:lnTo>
                    <a:pt x="216976" y="331508"/>
                  </a:lnTo>
                  <a:lnTo>
                    <a:pt x="82877" y="433952"/>
                  </a:lnTo>
                  <a:lnTo>
                    <a:pt x="134099" y="268196"/>
                  </a:lnTo>
                  <a:lnTo>
                    <a:pt x="0" y="165755"/>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07" name="Google Shape;1307;p154"/>
            <p:cNvSpPr/>
            <p:nvPr/>
          </p:nvSpPr>
          <p:spPr>
            <a:xfrm>
              <a:off x="2070101" y="6469704"/>
              <a:ext cx="88900" cy="96520"/>
            </a:xfrm>
            <a:custGeom>
              <a:rect b="b" l="l" r="r" t="t"/>
              <a:pathLst>
                <a:path extrusionOk="0" h="96520" w="88900">
                  <a:moveTo>
                    <a:pt x="88900" y="0"/>
                  </a:moveTo>
                  <a:lnTo>
                    <a:pt x="0" y="0"/>
                  </a:lnTo>
                  <a:lnTo>
                    <a:pt x="0" y="96195"/>
                  </a:lnTo>
                  <a:lnTo>
                    <a:pt x="88900" y="96195"/>
                  </a:lnTo>
                  <a:lnTo>
                    <a:pt x="88900"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08" name="Google Shape;1308;p154"/>
            <p:cNvSpPr/>
            <p:nvPr/>
          </p:nvSpPr>
          <p:spPr>
            <a:xfrm>
              <a:off x="2070101" y="6469704"/>
              <a:ext cx="88900" cy="96520"/>
            </a:xfrm>
            <a:custGeom>
              <a:rect b="b" l="l" r="r" t="t"/>
              <a:pathLst>
                <a:path extrusionOk="0" h="96520" w="88900">
                  <a:moveTo>
                    <a:pt x="0" y="0"/>
                  </a:moveTo>
                  <a:lnTo>
                    <a:pt x="88900" y="0"/>
                  </a:lnTo>
                  <a:lnTo>
                    <a:pt x="88900" y="96196"/>
                  </a:lnTo>
                  <a:lnTo>
                    <a:pt x="0" y="96196"/>
                  </a:lnTo>
                  <a:lnTo>
                    <a:pt x="0"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309" name="Google Shape;1309;p15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3" name="Shape 1313"/>
        <p:cNvGrpSpPr/>
        <p:nvPr/>
      </p:nvGrpSpPr>
      <p:grpSpPr>
        <a:xfrm>
          <a:off x="0" y="0"/>
          <a:ext cx="0" cy="0"/>
          <a:chOff x="0" y="0"/>
          <a:chExt cx="0" cy="0"/>
        </a:xfrm>
      </p:grpSpPr>
      <p:sp>
        <p:nvSpPr>
          <p:cNvPr id="1314" name="Google Shape;1314;p155"/>
          <p:cNvSpPr txBox="1"/>
          <p:nvPr>
            <p:ph type="title"/>
          </p:nvPr>
        </p:nvSpPr>
        <p:spPr>
          <a:xfrm>
            <a:off x="687704" y="458891"/>
            <a:ext cx="5119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Уверенность в предсказании</a:t>
            </a:r>
            <a:endParaRPr sz="3300"/>
          </a:p>
        </p:txBody>
      </p:sp>
      <p:grpSp>
        <p:nvGrpSpPr>
          <p:cNvPr id="1315" name="Google Shape;1315;p155"/>
          <p:cNvGrpSpPr/>
          <p:nvPr/>
        </p:nvGrpSpPr>
        <p:grpSpPr>
          <a:xfrm>
            <a:off x="2432047" y="1116803"/>
            <a:ext cx="4867606" cy="3537655"/>
            <a:chOff x="3242729" y="1489071"/>
            <a:chExt cx="6490141" cy="4716874"/>
          </a:xfrm>
        </p:grpSpPr>
        <p:pic>
          <p:nvPicPr>
            <p:cNvPr id="1316" name="Google Shape;1316;p155"/>
            <p:cNvPicPr preferRelativeResize="0"/>
            <p:nvPr/>
          </p:nvPicPr>
          <p:blipFill rotWithShape="1">
            <a:blip r:embed="rId3">
              <a:alphaModFix/>
            </a:blip>
            <a:srcRect b="0" l="0" r="0" t="0"/>
            <a:stretch/>
          </p:blipFill>
          <p:spPr>
            <a:xfrm>
              <a:off x="3242729" y="1729528"/>
              <a:ext cx="6490141" cy="4249014"/>
            </a:xfrm>
            <a:prstGeom prst="rect">
              <a:avLst/>
            </a:prstGeom>
            <a:noFill/>
            <a:ln>
              <a:noFill/>
            </a:ln>
          </p:spPr>
        </p:pic>
        <p:sp>
          <p:nvSpPr>
            <p:cNvPr id="1317" name="Google Shape;1317;p155"/>
            <p:cNvSpPr/>
            <p:nvPr/>
          </p:nvSpPr>
          <p:spPr>
            <a:xfrm>
              <a:off x="4214039" y="1489071"/>
              <a:ext cx="2285365" cy="3822065"/>
            </a:xfrm>
            <a:custGeom>
              <a:rect b="b" l="l" r="r" t="t"/>
              <a:pathLst>
                <a:path extrusionOk="0" h="3822065" w="2285365">
                  <a:moveTo>
                    <a:pt x="1376785" y="0"/>
                  </a:moveTo>
                  <a:lnTo>
                    <a:pt x="0" y="3460703"/>
                  </a:lnTo>
                  <a:lnTo>
                    <a:pt x="907980" y="3821927"/>
                  </a:lnTo>
                  <a:lnTo>
                    <a:pt x="2284765" y="361224"/>
                  </a:lnTo>
                  <a:lnTo>
                    <a:pt x="1376785"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18" name="Google Shape;1318;p155"/>
            <p:cNvSpPr/>
            <p:nvPr/>
          </p:nvSpPr>
          <p:spPr>
            <a:xfrm>
              <a:off x="4214038" y="1489071"/>
              <a:ext cx="2285365" cy="3822065"/>
            </a:xfrm>
            <a:custGeom>
              <a:rect b="b" l="l" r="r" t="t"/>
              <a:pathLst>
                <a:path extrusionOk="0" h="3822065" w="2285365">
                  <a:moveTo>
                    <a:pt x="1376785" y="0"/>
                  </a:moveTo>
                  <a:lnTo>
                    <a:pt x="2284765" y="361225"/>
                  </a:lnTo>
                  <a:lnTo>
                    <a:pt x="907980" y="3821928"/>
                  </a:lnTo>
                  <a:lnTo>
                    <a:pt x="0" y="3460703"/>
                  </a:lnTo>
                  <a:lnTo>
                    <a:pt x="1376785"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19" name="Google Shape;1319;p155"/>
            <p:cNvSpPr/>
            <p:nvPr/>
          </p:nvSpPr>
          <p:spPr>
            <a:xfrm>
              <a:off x="6365444" y="2341335"/>
              <a:ext cx="2266315" cy="3864610"/>
            </a:xfrm>
            <a:custGeom>
              <a:rect b="b" l="l" r="r" t="t"/>
              <a:pathLst>
                <a:path extrusionOk="0" h="3864610" w="2266315">
                  <a:moveTo>
                    <a:pt x="1400261" y="0"/>
                  </a:moveTo>
                  <a:lnTo>
                    <a:pt x="0" y="3519709"/>
                  </a:lnTo>
                  <a:lnTo>
                    <a:pt x="865844" y="3864171"/>
                  </a:lnTo>
                  <a:lnTo>
                    <a:pt x="2266104" y="344462"/>
                  </a:lnTo>
                  <a:lnTo>
                    <a:pt x="1400261" y="0"/>
                  </a:lnTo>
                  <a:close/>
                </a:path>
              </a:pathLst>
            </a:custGeom>
            <a:solidFill>
              <a:srgbClr val="F5F141">
                <a:alpha val="415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20" name="Google Shape;1320;p155"/>
            <p:cNvSpPr/>
            <p:nvPr/>
          </p:nvSpPr>
          <p:spPr>
            <a:xfrm>
              <a:off x="6365445" y="2341335"/>
              <a:ext cx="2266315" cy="3864610"/>
            </a:xfrm>
            <a:custGeom>
              <a:rect b="b" l="l" r="r" t="t"/>
              <a:pathLst>
                <a:path extrusionOk="0" h="3864610" w="2266315">
                  <a:moveTo>
                    <a:pt x="1400260" y="0"/>
                  </a:moveTo>
                  <a:lnTo>
                    <a:pt x="2266103" y="344461"/>
                  </a:lnTo>
                  <a:lnTo>
                    <a:pt x="865843" y="3864172"/>
                  </a:lnTo>
                  <a:lnTo>
                    <a:pt x="0" y="3519710"/>
                  </a:lnTo>
                  <a:lnTo>
                    <a:pt x="1400260"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321" name="Google Shape;1321;p155"/>
          <p:cNvSpPr txBox="1"/>
          <p:nvPr/>
        </p:nvSpPr>
        <p:spPr>
          <a:xfrm>
            <a:off x="6560703" y="1344788"/>
            <a:ext cx="902400" cy="625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Высокая</a:t>
            </a:r>
            <a:endParaRPr sz="2000">
              <a:latin typeface="Calibri"/>
              <a:ea typeface="Calibri"/>
              <a:cs typeface="Calibri"/>
              <a:sym typeface="Calibri"/>
            </a:endParaRPr>
          </a:p>
        </p:txBody>
      </p:sp>
      <p:grpSp>
        <p:nvGrpSpPr>
          <p:cNvPr id="1322" name="Google Shape;1322;p155"/>
          <p:cNvGrpSpPr/>
          <p:nvPr/>
        </p:nvGrpSpPr>
        <p:grpSpPr>
          <a:xfrm>
            <a:off x="175846" y="3784735"/>
            <a:ext cx="2673817" cy="1256372"/>
            <a:chOff x="234461" y="5046313"/>
            <a:chExt cx="3565090" cy="1675163"/>
          </a:xfrm>
        </p:grpSpPr>
        <p:pic>
          <p:nvPicPr>
            <p:cNvPr id="1323" name="Google Shape;1323;p155"/>
            <p:cNvPicPr preferRelativeResize="0"/>
            <p:nvPr/>
          </p:nvPicPr>
          <p:blipFill rotWithShape="1">
            <a:blip r:embed="rId4">
              <a:alphaModFix/>
            </a:blip>
            <a:srcRect b="0" l="0" r="0" t="0"/>
            <a:stretch/>
          </p:blipFill>
          <p:spPr>
            <a:xfrm>
              <a:off x="234461" y="5046313"/>
              <a:ext cx="3565090" cy="1675163"/>
            </a:xfrm>
            <a:prstGeom prst="rect">
              <a:avLst/>
            </a:prstGeom>
            <a:noFill/>
            <a:ln>
              <a:noFill/>
            </a:ln>
          </p:spPr>
        </p:pic>
        <p:sp>
          <p:nvSpPr>
            <p:cNvPr id="1324" name="Google Shape;1324;p155"/>
            <p:cNvSpPr/>
            <p:nvPr/>
          </p:nvSpPr>
          <p:spPr>
            <a:xfrm>
              <a:off x="2154014" y="5087383"/>
              <a:ext cx="434339" cy="434339"/>
            </a:xfrm>
            <a:custGeom>
              <a:rect b="b" l="l" r="r" t="t"/>
              <a:pathLst>
                <a:path extrusionOk="0" h="434339" w="434339">
                  <a:moveTo>
                    <a:pt x="216975" y="0"/>
                  </a:moveTo>
                  <a:lnTo>
                    <a:pt x="165755" y="165756"/>
                  </a:lnTo>
                  <a:lnTo>
                    <a:pt x="0" y="165755"/>
                  </a:lnTo>
                  <a:lnTo>
                    <a:pt x="134099" y="268197"/>
                  </a:lnTo>
                  <a:lnTo>
                    <a:pt x="82876" y="433952"/>
                  </a:lnTo>
                  <a:lnTo>
                    <a:pt x="216975" y="331509"/>
                  </a:lnTo>
                  <a:lnTo>
                    <a:pt x="351073" y="433952"/>
                  </a:lnTo>
                  <a:lnTo>
                    <a:pt x="299852" y="268197"/>
                  </a:lnTo>
                  <a:lnTo>
                    <a:pt x="433951" y="165755"/>
                  </a:lnTo>
                  <a:lnTo>
                    <a:pt x="268196" y="165756"/>
                  </a:lnTo>
                  <a:lnTo>
                    <a:pt x="216975"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25" name="Google Shape;1325;p155"/>
            <p:cNvSpPr/>
            <p:nvPr/>
          </p:nvSpPr>
          <p:spPr>
            <a:xfrm>
              <a:off x="2154013" y="5087383"/>
              <a:ext cx="434339" cy="434339"/>
            </a:xfrm>
            <a:custGeom>
              <a:rect b="b" l="l" r="r" t="t"/>
              <a:pathLst>
                <a:path extrusionOk="0" h="434339" w="434339">
                  <a:moveTo>
                    <a:pt x="0" y="165755"/>
                  </a:moveTo>
                  <a:lnTo>
                    <a:pt x="165755" y="165755"/>
                  </a:lnTo>
                  <a:lnTo>
                    <a:pt x="216976" y="0"/>
                  </a:lnTo>
                  <a:lnTo>
                    <a:pt x="268196" y="165755"/>
                  </a:lnTo>
                  <a:lnTo>
                    <a:pt x="433952" y="165755"/>
                  </a:lnTo>
                  <a:lnTo>
                    <a:pt x="299852" y="268196"/>
                  </a:lnTo>
                  <a:lnTo>
                    <a:pt x="351074" y="433952"/>
                  </a:lnTo>
                  <a:lnTo>
                    <a:pt x="216976" y="331508"/>
                  </a:lnTo>
                  <a:lnTo>
                    <a:pt x="82877" y="433952"/>
                  </a:lnTo>
                  <a:lnTo>
                    <a:pt x="134099" y="268196"/>
                  </a:lnTo>
                  <a:lnTo>
                    <a:pt x="0" y="165755"/>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26" name="Google Shape;1326;p155"/>
            <p:cNvSpPr/>
            <p:nvPr/>
          </p:nvSpPr>
          <p:spPr>
            <a:xfrm>
              <a:off x="2070099" y="6483171"/>
              <a:ext cx="389255" cy="92709"/>
            </a:xfrm>
            <a:custGeom>
              <a:rect b="b" l="l" r="r" t="t"/>
              <a:pathLst>
                <a:path extrusionOk="0" h="92709" w="389255">
                  <a:moveTo>
                    <a:pt x="389116" y="0"/>
                  </a:moveTo>
                  <a:lnTo>
                    <a:pt x="0" y="0"/>
                  </a:lnTo>
                  <a:lnTo>
                    <a:pt x="0" y="92323"/>
                  </a:lnTo>
                  <a:lnTo>
                    <a:pt x="389116" y="92323"/>
                  </a:lnTo>
                  <a:lnTo>
                    <a:pt x="389116"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27" name="Google Shape;1327;p155"/>
            <p:cNvSpPr/>
            <p:nvPr/>
          </p:nvSpPr>
          <p:spPr>
            <a:xfrm>
              <a:off x="2070099" y="6483171"/>
              <a:ext cx="389255" cy="92709"/>
            </a:xfrm>
            <a:custGeom>
              <a:rect b="b" l="l" r="r" t="t"/>
              <a:pathLst>
                <a:path extrusionOk="0" h="92709" w="389255">
                  <a:moveTo>
                    <a:pt x="0" y="0"/>
                  </a:moveTo>
                  <a:lnTo>
                    <a:pt x="389117" y="0"/>
                  </a:lnTo>
                  <a:lnTo>
                    <a:pt x="389117" y="92324"/>
                  </a:lnTo>
                  <a:lnTo>
                    <a:pt x="0" y="92324"/>
                  </a:lnTo>
                  <a:lnTo>
                    <a:pt x="0" y="0"/>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graphicFrame>
        <p:nvGraphicFramePr>
          <p:cNvPr id="1328" name="Google Shape;1328;p155"/>
          <p:cNvGraphicFramePr/>
          <p:nvPr/>
        </p:nvGraphicFramePr>
        <p:xfrm>
          <a:off x="623888" y="1412684"/>
          <a:ext cx="3000000" cy="3000000"/>
        </p:xfrm>
        <a:graphic>
          <a:graphicData uri="http://schemas.openxmlformats.org/drawingml/2006/table">
            <a:tbl>
              <a:tblPr bandRow="1" firstRow="1">
                <a:noFill/>
                <a:tableStyleId>{C9340D6F-A0C5-4D45-BFBB-F9E98BD33702}</a:tableStyleId>
              </a:tblPr>
              <a:tblGrid>
                <a:gridCol w="515775"/>
                <a:gridCol w="515775"/>
                <a:gridCol w="511500"/>
              </a:tblGrid>
              <a:tr h="457200">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1</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x</a:t>
                      </a:r>
                      <a:r>
                        <a:rPr baseline="-25000" lang="ru" sz="2300" u="none" cap="none" strike="noStrike">
                          <a:solidFill>
                            <a:srgbClr val="FFFFFF"/>
                          </a:solidFill>
                          <a:latin typeface="Calibri"/>
                          <a:ea typeface="Calibri"/>
                          <a:cs typeface="Calibri"/>
                          <a:sym typeface="Calibri"/>
                        </a:rPr>
                        <a:t>2</a:t>
                      </a:r>
                      <a:endParaRPr baseline="-25000"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177800" rtl="0" algn="r">
                        <a:lnSpc>
                          <a:spcPct val="100000"/>
                        </a:lnSpc>
                        <a:spcBef>
                          <a:spcPts val="0"/>
                        </a:spcBef>
                        <a:spcAft>
                          <a:spcPts val="0"/>
                        </a:spcAft>
                        <a:buNone/>
                      </a:pPr>
                      <a:r>
                        <a:rPr lang="ru" sz="2300" u="none" cap="none" strike="noStrike">
                          <a:solidFill>
                            <a:srgbClr val="FFFFFF"/>
                          </a:solidFill>
                          <a:latin typeface="Calibri"/>
                          <a:ea typeface="Calibri"/>
                          <a:cs typeface="Calibri"/>
                          <a:sym typeface="Calibri"/>
                        </a:rPr>
                        <a:t>y</a:t>
                      </a:r>
                      <a:endParaRPr sz="2300" u="none" cap="none" strike="noStrike">
                        <a:latin typeface="Calibri"/>
                        <a:ea typeface="Calibri"/>
                        <a:cs typeface="Calibri"/>
                        <a:sym typeface="Calibri"/>
                      </a:endParaRPr>
                    </a:p>
                  </a:txBody>
                  <a:tcPr marT="319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180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165100" rtl="0" algn="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170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20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177800" rtl="0" algn="r">
                        <a:lnSpc>
                          <a:spcPct val="100000"/>
                        </a:lnSpc>
                        <a:spcBef>
                          <a:spcPts val="0"/>
                        </a:spcBef>
                        <a:spcAft>
                          <a:spcPts val="0"/>
                        </a:spcAft>
                        <a:buNone/>
                      </a:pPr>
                      <a:r>
                        <a:rPr lang="ru" sz="1600" u="none" cap="none" strike="noStrike">
                          <a:latin typeface="Calibri"/>
                          <a:ea typeface="Calibri"/>
                          <a:cs typeface="Calibri"/>
                          <a:sym typeface="Calibri"/>
                        </a:rPr>
                        <a:t>Ж</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160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5</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165100" rtl="0" algn="r">
                        <a:lnSpc>
                          <a:spcPct val="100000"/>
                        </a:lnSpc>
                        <a:spcBef>
                          <a:spcPts val="0"/>
                        </a:spcBef>
                        <a:spcAft>
                          <a:spcPts val="0"/>
                        </a:spcAft>
                        <a:buNone/>
                      </a:pPr>
                      <a:r>
                        <a:rPr lang="ru" sz="1600" u="none" cap="none" strike="noStrike">
                          <a:latin typeface="Calibri"/>
                          <a:ea typeface="Calibri"/>
                          <a:cs typeface="Calibri"/>
                          <a:sym typeface="Calibri"/>
                        </a:rPr>
                        <a:t>М</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370850">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190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1600" u="none" cap="none" strike="noStrike">
                          <a:latin typeface="Calibri"/>
                          <a:ea typeface="Calibri"/>
                          <a:cs typeface="Calibri"/>
                          <a:sym typeface="Calibri"/>
                        </a:rPr>
                        <a:t>30</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203200" rtl="0" algn="r">
                        <a:lnSpc>
                          <a:spcPct val="100000"/>
                        </a:lnSpc>
                        <a:spcBef>
                          <a:spcPts val="0"/>
                        </a:spcBef>
                        <a:spcAft>
                          <a:spcPts val="0"/>
                        </a:spcAft>
                        <a:buNone/>
                      </a:pPr>
                      <a:r>
                        <a:rPr lang="ru" sz="1600" u="none" cap="none" strike="noStrike">
                          <a:latin typeface="Calibri"/>
                          <a:ea typeface="Calibri"/>
                          <a:cs typeface="Calibri"/>
                          <a:sym typeface="Calibri"/>
                        </a:rPr>
                        <a:t>?</a:t>
                      </a:r>
                      <a:endParaRPr sz="1600" u="none" cap="none" strike="noStrike">
                        <a:latin typeface="Calibri"/>
                        <a:ea typeface="Calibri"/>
                        <a:cs typeface="Calibri"/>
                        <a:sym typeface="Calibri"/>
                      </a:endParaRPr>
                    </a:p>
                  </a:txBody>
                  <a:tcPr marT="524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1329" name="Google Shape;1329;p15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3" name="Shape 1333"/>
        <p:cNvGrpSpPr/>
        <p:nvPr/>
      </p:nvGrpSpPr>
      <p:grpSpPr>
        <a:xfrm>
          <a:off x="0" y="0"/>
          <a:ext cx="0" cy="0"/>
          <a:chOff x="0" y="0"/>
          <a:chExt cx="0" cy="0"/>
        </a:xfrm>
      </p:grpSpPr>
      <p:sp>
        <p:nvSpPr>
          <p:cNvPr id="1334" name="Google Shape;1334;p156"/>
          <p:cNvSpPr txBox="1"/>
          <p:nvPr>
            <p:ph type="title"/>
          </p:nvPr>
        </p:nvSpPr>
        <p:spPr>
          <a:xfrm>
            <a:off x="687704" y="458891"/>
            <a:ext cx="55650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Демо: логистическая регрессия</a:t>
            </a:r>
            <a:endParaRPr sz="3300"/>
          </a:p>
        </p:txBody>
      </p:sp>
      <p:pic>
        <p:nvPicPr>
          <p:cNvPr id="1335" name="Google Shape;1335;p156"/>
          <p:cNvPicPr preferRelativeResize="0"/>
          <p:nvPr/>
        </p:nvPicPr>
        <p:blipFill rotWithShape="1">
          <a:blip r:embed="rId3">
            <a:alphaModFix/>
          </a:blip>
          <a:srcRect b="0" l="0" r="0" t="0"/>
          <a:stretch/>
        </p:blipFill>
        <p:spPr>
          <a:xfrm>
            <a:off x="1983227" y="1268016"/>
            <a:ext cx="5177544" cy="3662347"/>
          </a:xfrm>
          <a:prstGeom prst="rect">
            <a:avLst/>
          </a:prstGeom>
          <a:noFill/>
          <a:ln>
            <a:noFill/>
          </a:ln>
        </p:spPr>
      </p:pic>
      <p:sp>
        <p:nvSpPr>
          <p:cNvPr id="1336" name="Google Shape;1336;p15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0" name="Shape 1340"/>
        <p:cNvGrpSpPr/>
        <p:nvPr/>
      </p:nvGrpSpPr>
      <p:grpSpPr>
        <a:xfrm>
          <a:off x="0" y="0"/>
          <a:ext cx="0" cy="0"/>
          <a:chOff x="0" y="0"/>
          <a:chExt cx="0" cy="0"/>
        </a:xfrm>
      </p:grpSpPr>
      <p:sp>
        <p:nvSpPr>
          <p:cNvPr id="1341" name="Google Shape;1341;p157"/>
          <p:cNvSpPr txBox="1"/>
          <p:nvPr/>
        </p:nvSpPr>
        <p:spPr>
          <a:xfrm>
            <a:off x="687704" y="1349549"/>
            <a:ext cx="5181600" cy="317400"/>
          </a:xfrm>
          <a:prstGeom prst="rect">
            <a:avLst/>
          </a:prstGeom>
          <a:noFill/>
          <a:ln>
            <a:noFill/>
          </a:ln>
        </p:spPr>
        <p:txBody>
          <a:bodyPr anchorCtr="0" anchor="t" bIns="0" lIns="0" spcFirstLastPara="1" rIns="0" wrap="square" tIns="9525">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Предсказание зарплаты по описанию вакансии</a:t>
            </a:r>
            <a:endParaRPr sz="2000">
              <a:latin typeface="Calibri"/>
              <a:ea typeface="Calibri"/>
              <a:cs typeface="Calibri"/>
              <a:sym typeface="Calibri"/>
            </a:endParaRPr>
          </a:p>
        </p:txBody>
      </p:sp>
      <p:sp>
        <p:nvSpPr>
          <p:cNvPr id="1342" name="Google Shape;1342;p157"/>
          <p:cNvSpPr txBox="1"/>
          <p:nvPr>
            <p:ph type="title"/>
          </p:nvPr>
        </p:nvSpPr>
        <p:spPr>
          <a:xfrm>
            <a:off x="687697" y="458900"/>
            <a:ext cx="24012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Пример</a:t>
            </a:r>
            <a:endParaRPr sz="3300"/>
          </a:p>
        </p:txBody>
      </p:sp>
      <p:pic>
        <p:nvPicPr>
          <p:cNvPr id="1343" name="Google Shape;1343;p157"/>
          <p:cNvPicPr preferRelativeResize="0"/>
          <p:nvPr/>
        </p:nvPicPr>
        <p:blipFill rotWithShape="1">
          <a:blip r:embed="rId3">
            <a:alphaModFix/>
          </a:blip>
          <a:srcRect b="0" l="0" r="0" t="0"/>
          <a:stretch/>
        </p:blipFill>
        <p:spPr>
          <a:xfrm>
            <a:off x="1117642" y="2000249"/>
            <a:ext cx="7151601" cy="2459786"/>
          </a:xfrm>
          <a:prstGeom prst="rect">
            <a:avLst/>
          </a:prstGeom>
          <a:noFill/>
          <a:ln>
            <a:noFill/>
          </a:ln>
        </p:spPr>
      </p:pic>
      <p:sp>
        <p:nvSpPr>
          <p:cNvPr id="1344" name="Google Shape;1344;p15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8" name="Shape 1348"/>
        <p:cNvGrpSpPr/>
        <p:nvPr/>
      </p:nvGrpSpPr>
      <p:grpSpPr>
        <a:xfrm>
          <a:off x="0" y="0"/>
          <a:ext cx="0" cy="0"/>
          <a:chOff x="0" y="0"/>
          <a:chExt cx="0" cy="0"/>
        </a:xfrm>
      </p:grpSpPr>
      <p:sp>
        <p:nvSpPr>
          <p:cNvPr id="1349" name="Google Shape;1349;p158"/>
          <p:cNvSpPr txBox="1"/>
          <p:nvPr/>
        </p:nvSpPr>
        <p:spPr>
          <a:xfrm>
            <a:off x="687704" y="1284779"/>
            <a:ext cx="6304500" cy="7548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Преобразовываем в «мешок слов» или «мешок n-грамм»</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Нормируем признаки	- TF-IDF</a:t>
            </a:r>
            <a:endParaRPr sz="2000">
              <a:latin typeface="Calibri"/>
              <a:ea typeface="Calibri"/>
              <a:cs typeface="Calibri"/>
              <a:sym typeface="Calibri"/>
            </a:endParaRPr>
          </a:p>
        </p:txBody>
      </p:sp>
      <p:sp>
        <p:nvSpPr>
          <p:cNvPr id="1350" name="Google Shape;1350;p158"/>
          <p:cNvSpPr txBox="1"/>
          <p:nvPr>
            <p:ph type="title"/>
          </p:nvPr>
        </p:nvSpPr>
        <p:spPr>
          <a:xfrm>
            <a:off x="687704" y="458891"/>
            <a:ext cx="5751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Пример - извлечение признаков</a:t>
            </a:r>
            <a:endParaRPr sz="3300"/>
          </a:p>
        </p:txBody>
      </p:sp>
      <p:graphicFrame>
        <p:nvGraphicFramePr>
          <p:cNvPr id="1351" name="Google Shape;1351;p158"/>
          <p:cNvGraphicFramePr/>
          <p:nvPr/>
        </p:nvGraphicFramePr>
        <p:xfrm>
          <a:off x="452438" y="2625592"/>
          <a:ext cx="3000000" cy="3000000"/>
        </p:xfrm>
        <a:graphic>
          <a:graphicData uri="http://schemas.openxmlformats.org/drawingml/2006/table">
            <a:tbl>
              <a:tblPr bandRow="1" firstRow="1">
                <a:noFill/>
                <a:tableStyleId>{C9340D6F-A0C5-4D45-BFBB-F9E98BD33702}</a:tableStyleId>
              </a:tblPr>
              <a:tblGrid>
                <a:gridCol w="2847025"/>
              </a:tblGrid>
              <a:tr h="457475">
                <a:tc>
                  <a:txBody>
                    <a:bodyPr/>
                    <a:lstStyle/>
                    <a:p>
                      <a:pPr indent="0" lvl="0" marL="0" marR="0" rtl="0" algn="ctr">
                        <a:lnSpc>
                          <a:spcPct val="100000"/>
                        </a:lnSpc>
                        <a:spcBef>
                          <a:spcPts val="0"/>
                        </a:spcBef>
                        <a:spcAft>
                          <a:spcPts val="0"/>
                        </a:spcAft>
                        <a:buNone/>
                      </a:pPr>
                      <a:r>
                        <a:rPr lang="ru" sz="1800" u="none" cap="none" strike="noStrike">
                          <a:latin typeface="Calibri"/>
                          <a:ea typeface="Calibri"/>
                          <a:cs typeface="Calibri"/>
                          <a:sym typeface="Calibri"/>
                        </a:rPr>
                        <a:t>Research Engineer</a:t>
                      </a:r>
                      <a:endParaRPr sz="1800" u="none" cap="none" strike="noStrike">
                        <a:latin typeface="Calibri"/>
                        <a:ea typeface="Calibri"/>
                        <a:cs typeface="Calibri"/>
                        <a:sym typeface="Calibri"/>
                      </a:endParaRPr>
                    </a:p>
                  </a:txBody>
                  <a:tcPr marT="75725"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7475">
                <a:tc>
                  <a:txBody>
                    <a:bodyPr/>
                    <a:lstStyle/>
                    <a:p>
                      <a:pPr indent="0" lvl="0" marL="0" marR="0" rtl="0" algn="ctr">
                        <a:lnSpc>
                          <a:spcPct val="100000"/>
                        </a:lnSpc>
                        <a:spcBef>
                          <a:spcPts val="0"/>
                        </a:spcBef>
                        <a:spcAft>
                          <a:spcPts val="0"/>
                        </a:spcAft>
                        <a:buNone/>
                      </a:pPr>
                      <a:r>
                        <a:rPr lang="ru" sz="1800" u="none" cap="none" strike="noStrike">
                          <a:latin typeface="Calibri"/>
                          <a:ea typeface="Calibri"/>
                          <a:cs typeface="Calibri"/>
                          <a:sym typeface="Calibri"/>
                        </a:rPr>
                        <a:t>Machine Learning Engineer</a:t>
                      </a:r>
                      <a:endParaRPr sz="1800" u="none" cap="none" strike="noStrike">
                        <a:latin typeface="Calibri"/>
                        <a:ea typeface="Calibri"/>
                        <a:cs typeface="Calibri"/>
                        <a:sym typeface="Calibri"/>
                      </a:endParaRPr>
                    </a:p>
                  </a:txBody>
                  <a:tcPr marT="75725"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7475">
                <a:tc>
                  <a:txBody>
                    <a:bodyPr/>
                    <a:lstStyle/>
                    <a:p>
                      <a:pPr indent="0" lvl="0" marL="0" marR="0" rtl="0" algn="ctr">
                        <a:lnSpc>
                          <a:spcPct val="100000"/>
                        </a:lnSpc>
                        <a:spcBef>
                          <a:spcPts val="0"/>
                        </a:spcBef>
                        <a:spcAft>
                          <a:spcPts val="0"/>
                        </a:spcAft>
                        <a:buNone/>
                      </a:pPr>
                      <a:r>
                        <a:rPr lang="ru" sz="1800" u="none" cap="none" strike="noStrike">
                          <a:latin typeface="Calibri"/>
                          <a:ea typeface="Calibri"/>
                          <a:cs typeface="Calibri"/>
                          <a:sym typeface="Calibri"/>
                        </a:rPr>
                        <a:t>Machine Learning Research</a:t>
                      </a:r>
                      <a:endParaRPr sz="1800" u="none" cap="none" strike="noStrike">
                        <a:latin typeface="Calibri"/>
                        <a:ea typeface="Calibri"/>
                        <a:cs typeface="Calibri"/>
                        <a:sym typeface="Calibri"/>
                      </a:endParaRPr>
                    </a:p>
                  </a:txBody>
                  <a:tcPr marT="75725"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1352" name="Google Shape;1352;p158"/>
          <p:cNvGraphicFramePr/>
          <p:nvPr/>
        </p:nvGraphicFramePr>
        <p:xfrm>
          <a:off x="3736765" y="2442251"/>
          <a:ext cx="3000000" cy="3000000"/>
        </p:xfrm>
        <a:graphic>
          <a:graphicData uri="http://schemas.openxmlformats.org/drawingml/2006/table">
            <a:tbl>
              <a:tblPr bandRow="1" firstRow="1">
                <a:noFill/>
                <a:tableStyleId>{C9340D6F-A0C5-4D45-BFBB-F9E98BD33702}</a:tableStyleId>
              </a:tblPr>
              <a:tblGrid>
                <a:gridCol w="1255875"/>
                <a:gridCol w="1194425"/>
                <a:gridCol w="1217775"/>
                <a:gridCol w="1320650"/>
              </a:tblGrid>
              <a:tr h="389900">
                <a:tc>
                  <a:txBody>
                    <a:bodyPr/>
                    <a:lstStyle/>
                    <a:p>
                      <a:pPr indent="0" lvl="0" marL="0" marR="0" rtl="0" algn="ctr">
                        <a:lnSpc>
                          <a:spcPct val="100000"/>
                        </a:lnSpc>
                        <a:spcBef>
                          <a:spcPts val="0"/>
                        </a:spcBef>
                        <a:spcAft>
                          <a:spcPts val="0"/>
                        </a:spcAft>
                        <a:buNone/>
                      </a:pPr>
                      <a:r>
                        <a:rPr lang="ru" sz="1500" u="none" cap="none" strike="noStrike">
                          <a:solidFill>
                            <a:srgbClr val="FFFFFF"/>
                          </a:solidFill>
                          <a:latin typeface="Calibri"/>
                          <a:ea typeface="Calibri"/>
                          <a:cs typeface="Calibri"/>
                          <a:sym typeface="Calibri"/>
                        </a:rPr>
                        <a:t>machine</a:t>
                      </a:r>
                      <a:endParaRPr sz="1500" u="none" cap="none" strike="noStrike">
                        <a:latin typeface="Calibri"/>
                        <a:ea typeface="Calibri"/>
                        <a:cs typeface="Calibri"/>
                        <a:sym typeface="Calibri"/>
                      </a:endParaRPr>
                    </a:p>
                  </a:txBody>
                  <a:tcPr marT="64300" marB="0" marR="0" marL="0">
                    <a:solidFill>
                      <a:srgbClr val="70AD47"/>
                    </a:solidFill>
                  </a:tcPr>
                </a:tc>
                <a:tc>
                  <a:txBody>
                    <a:bodyPr/>
                    <a:lstStyle/>
                    <a:p>
                      <a:pPr indent="0" lvl="0" marL="38100" marR="0" rtl="0" algn="ctr">
                        <a:lnSpc>
                          <a:spcPct val="100000"/>
                        </a:lnSpc>
                        <a:spcBef>
                          <a:spcPts val="0"/>
                        </a:spcBef>
                        <a:spcAft>
                          <a:spcPts val="0"/>
                        </a:spcAft>
                        <a:buNone/>
                      </a:pPr>
                      <a:r>
                        <a:rPr lang="ru" sz="1500" u="none" cap="none" strike="noStrike">
                          <a:solidFill>
                            <a:srgbClr val="FFFFFF"/>
                          </a:solidFill>
                          <a:latin typeface="Calibri"/>
                          <a:ea typeface="Calibri"/>
                          <a:cs typeface="Calibri"/>
                          <a:sym typeface="Calibri"/>
                        </a:rPr>
                        <a:t>learning</a:t>
                      </a:r>
                      <a:endParaRPr sz="1500" u="none" cap="none" strike="noStrike">
                        <a:latin typeface="Calibri"/>
                        <a:ea typeface="Calibri"/>
                        <a:cs typeface="Calibri"/>
                        <a:sym typeface="Calibri"/>
                      </a:endParaRPr>
                    </a:p>
                  </a:txBody>
                  <a:tcPr marT="64300" marB="0" marR="0" marL="0">
                    <a:solidFill>
                      <a:srgbClr val="70AD47"/>
                    </a:solidFill>
                  </a:tcPr>
                </a:tc>
                <a:tc>
                  <a:txBody>
                    <a:bodyPr/>
                    <a:lstStyle/>
                    <a:p>
                      <a:pPr indent="0" lvl="0" marL="0" marR="12700" rtl="0" algn="ctr">
                        <a:lnSpc>
                          <a:spcPct val="100000"/>
                        </a:lnSpc>
                        <a:spcBef>
                          <a:spcPts val="0"/>
                        </a:spcBef>
                        <a:spcAft>
                          <a:spcPts val="0"/>
                        </a:spcAft>
                        <a:buNone/>
                      </a:pPr>
                      <a:r>
                        <a:rPr lang="ru" sz="1500" u="none" cap="none" strike="noStrike">
                          <a:solidFill>
                            <a:srgbClr val="FFFFFF"/>
                          </a:solidFill>
                          <a:latin typeface="Calibri"/>
                          <a:ea typeface="Calibri"/>
                          <a:cs typeface="Calibri"/>
                          <a:sym typeface="Calibri"/>
                        </a:rPr>
                        <a:t>research</a:t>
                      </a:r>
                      <a:endParaRPr sz="1500" u="none" cap="none" strike="noStrike">
                        <a:latin typeface="Calibri"/>
                        <a:ea typeface="Calibri"/>
                        <a:cs typeface="Calibri"/>
                        <a:sym typeface="Calibri"/>
                      </a:endParaRPr>
                    </a:p>
                  </a:txBody>
                  <a:tcPr marT="64300" marB="0" marR="0" marL="0">
                    <a:solidFill>
                      <a:srgbClr val="70AD47"/>
                    </a:solidFill>
                  </a:tcPr>
                </a:tc>
                <a:tc>
                  <a:txBody>
                    <a:bodyPr/>
                    <a:lstStyle/>
                    <a:p>
                      <a:pPr indent="0" lvl="0" marL="0" marR="63500" rtl="0" algn="ctr">
                        <a:lnSpc>
                          <a:spcPct val="100000"/>
                        </a:lnSpc>
                        <a:spcBef>
                          <a:spcPts val="0"/>
                        </a:spcBef>
                        <a:spcAft>
                          <a:spcPts val="0"/>
                        </a:spcAft>
                        <a:buNone/>
                      </a:pPr>
                      <a:r>
                        <a:rPr lang="ru" sz="1500" u="none" cap="none" strike="noStrike">
                          <a:solidFill>
                            <a:srgbClr val="FFFFFF"/>
                          </a:solidFill>
                          <a:latin typeface="Calibri"/>
                          <a:ea typeface="Calibri"/>
                          <a:cs typeface="Calibri"/>
                          <a:sym typeface="Calibri"/>
                        </a:rPr>
                        <a:t>engineer</a:t>
                      </a:r>
                      <a:endParaRPr sz="1500" u="none" cap="none" strike="noStrike">
                        <a:latin typeface="Calibri"/>
                        <a:ea typeface="Calibri"/>
                        <a:cs typeface="Calibri"/>
                        <a:sym typeface="Calibri"/>
                      </a:endParaRPr>
                    </a:p>
                  </a:txBody>
                  <a:tcPr marT="64300" marB="0" marR="0" marL="0">
                    <a:solidFill>
                      <a:srgbClr val="70AD47"/>
                    </a:solidFill>
                  </a:tcPr>
                </a:tc>
              </a:tr>
              <a:tr h="447050">
                <a:tc>
                  <a:txBody>
                    <a:bodyPr/>
                    <a:lstStyle/>
                    <a:p>
                      <a:pPr indent="0" lvl="0" marL="0" marR="0" rtl="0" algn="ctr">
                        <a:lnSpc>
                          <a:spcPct val="100000"/>
                        </a:lnSpc>
                        <a:spcBef>
                          <a:spcPts val="0"/>
                        </a:spcBef>
                        <a:spcAft>
                          <a:spcPts val="0"/>
                        </a:spcAft>
                        <a:buNone/>
                      </a:pPr>
                      <a:r>
                        <a:rPr lang="ru" sz="1800" u="none" cap="none" strike="noStrike">
                          <a:latin typeface="Calibri"/>
                          <a:ea typeface="Calibri"/>
                          <a:cs typeface="Calibri"/>
                          <a:sym typeface="Calibri"/>
                        </a:rPr>
                        <a:t>0</a:t>
                      </a:r>
                      <a:endParaRPr sz="1800" u="none" cap="none" strike="noStrike">
                        <a:latin typeface="Calibri"/>
                        <a:ea typeface="Calibri"/>
                        <a:cs typeface="Calibri"/>
                        <a:sym typeface="Calibri"/>
                      </a:endParaRPr>
                    </a:p>
                  </a:txBody>
                  <a:tcPr marT="68100" marB="0" marR="0" marL="0">
                    <a:lnL cap="flat" cmpd="sng" w="19050">
                      <a:solidFill>
                        <a:srgbClr val="70AD47"/>
                      </a:solidFill>
                      <a:prstDash val="solid"/>
                      <a:round/>
                      <a:headEnd len="sm" w="sm" type="none"/>
                      <a:tailEnd len="sm" w="sm" type="none"/>
                    </a:lnL>
                    <a:lnB cap="flat" cmpd="sng" w="19050">
                      <a:solidFill>
                        <a:srgbClr val="70AD47"/>
                      </a:solidFill>
                      <a:prstDash val="solid"/>
                      <a:round/>
                      <a:headEnd len="sm" w="sm" type="none"/>
                      <a:tailEnd len="sm" w="sm" type="none"/>
                    </a:lnB>
                    <a:solidFill>
                      <a:srgbClr val="EBF1E9"/>
                    </a:solidFill>
                  </a:tcPr>
                </a:tc>
                <a:tc>
                  <a:txBody>
                    <a:bodyPr/>
                    <a:lstStyle/>
                    <a:p>
                      <a:pPr indent="0" lvl="0" marL="38100" marR="0" rtl="0" algn="ctr">
                        <a:lnSpc>
                          <a:spcPct val="100000"/>
                        </a:lnSpc>
                        <a:spcBef>
                          <a:spcPts val="0"/>
                        </a:spcBef>
                        <a:spcAft>
                          <a:spcPts val="0"/>
                        </a:spcAft>
                        <a:buNone/>
                      </a:pPr>
                      <a:r>
                        <a:rPr lang="ru" sz="1800" u="none" cap="none" strike="noStrike">
                          <a:latin typeface="Calibri"/>
                          <a:ea typeface="Calibri"/>
                          <a:cs typeface="Calibri"/>
                          <a:sym typeface="Calibri"/>
                        </a:rPr>
                        <a:t>0</a:t>
                      </a:r>
                      <a:endParaRPr sz="1800" u="none" cap="none" strike="noStrike">
                        <a:latin typeface="Calibri"/>
                        <a:ea typeface="Calibri"/>
                        <a:cs typeface="Calibri"/>
                        <a:sym typeface="Calibri"/>
                      </a:endParaRPr>
                    </a:p>
                  </a:txBody>
                  <a:tcPr marT="68100" marB="0" marR="0" marL="0">
                    <a:lnB cap="flat" cmpd="sng" w="19050">
                      <a:solidFill>
                        <a:srgbClr val="70AD47"/>
                      </a:solidFill>
                      <a:prstDash val="solid"/>
                      <a:round/>
                      <a:headEnd len="sm" w="sm" type="none"/>
                      <a:tailEnd len="sm" w="sm" type="none"/>
                    </a:lnB>
                    <a:solidFill>
                      <a:srgbClr val="EBF1E9"/>
                    </a:solidFill>
                  </a:tcPr>
                </a:tc>
                <a:tc>
                  <a:txBody>
                    <a:bodyPr/>
                    <a:lstStyle/>
                    <a:p>
                      <a:pPr indent="0" lvl="0" marL="0" marR="1270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68100" marB="0" marR="0" marL="0">
                    <a:lnB cap="flat" cmpd="sng" w="19050">
                      <a:solidFill>
                        <a:srgbClr val="70AD47"/>
                      </a:solidFill>
                      <a:prstDash val="solid"/>
                      <a:round/>
                      <a:headEnd len="sm" w="sm" type="none"/>
                      <a:tailEnd len="sm" w="sm" type="none"/>
                    </a:lnB>
                    <a:solidFill>
                      <a:srgbClr val="EBF1E9"/>
                    </a:solidFill>
                  </a:tcPr>
                </a:tc>
                <a:tc>
                  <a:txBody>
                    <a:bodyPr/>
                    <a:lstStyle/>
                    <a:p>
                      <a:pPr indent="0" lvl="0" marL="0" marR="5080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68100" marB="0" marR="0" marL="0">
                    <a:lnR cap="flat" cmpd="sng" w="19050">
                      <a:solidFill>
                        <a:srgbClr val="70AD47"/>
                      </a:solidFill>
                      <a:prstDash val="solid"/>
                      <a:round/>
                      <a:headEnd len="sm" w="sm" type="none"/>
                      <a:tailEnd len="sm" w="sm" type="none"/>
                    </a:lnR>
                    <a:lnB cap="flat" cmpd="sng" w="19050">
                      <a:solidFill>
                        <a:srgbClr val="70AD47"/>
                      </a:solidFill>
                      <a:prstDash val="solid"/>
                      <a:round/>
                      <a:headEnd len="sm" w="sm" type="none"/>
                      <a:tailEnd len="sm" w="sm" type="none"/>
                    </a:lnB>
                    <a:solidFill>
                      <a:srgbClr val="EBF1E9"/>
                    </a:solidFill>
                  </a:tcPr>
                </a:tc>
              </a:tr>
              <a:tr h="451825">
                <a:tc>
                  <a:txBody>
                    <a:bodyPr/>
                    <a:lstStyle/>
                    <a:p>
                      <a:pPr indent="0" lvl="0" marL="0" marR="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72875" marB="0" marR="0" marL="0">
                    <a:lnL cap="flat" cmpd="sng" w="19050">
                      <a:solidFill>
                        <a:srgbClr val="70AD47"/>
                      </a:solidFill>
                      <a:prstDash val="solid"/>
                      <a:round/>
                      <a:headEnd len="sm" w="sm" type="none"/>
                      <a:tailEnd len="sm" w="sm" type="none"/>
                    </a:lnL>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tcPr>
                </a:tc>
                <a:tc>
                  <a:txBody>
                    <a:bodyPr/>
                    <a:lstStyle/>
                    <a:p>
                      <a:pPr indent="0" lvl="0" marL="38100" marR="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72875" marB="0" marR="0" marL="0">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tcPr>
                </a:tc>
                <a:tc>
                  <a:txBody>
                    <a:bodyPr/>
                    <a:lstStyle/>
                    <a:p>
                      <a:pPr indent="0" lvl="0" marL="0" marR="12700" rtl="0" algn="ctr">
                        <a:lnSpc>
                          <a:spcPct val="100000"/>
                        </a:lnSpc>
                        <a:spcBef>
                          <a:spcPts val="0"/>
                        </a:spcBef>
                        <a:spcAft>
                          <a:spcPts val="0"/>
                        </a:spcAft>
                        <a:buNone/>
                      </a:pPr>
                      <a:r>
                        <a:rPr lang="ru" sz="1800" u="none" cap="none" strike="noStrike">
                          <a:latin typeface="Calibri"/>
                          <a:ea typeface="Calibri"/>
                          <a:cs typeface="Calibri"/>
                          <a:sym typeface="Calibri"/>
                        </a:rPr>
                        <a:t>0</a:t>
                      </a:r>
                      <a:endParaRPr sz="1800" u="none" cap="none" strike="noStrike">
                        <a:latin typeface="Calibri"/>
                        <a:ea typeface="Calibri"/>
                        <a:cs typeface="Calibri"/>
                        <a:sym typeface="Calibri"/>
                      </a:endParaRPr>
                    </a:p>
                  </a:txBody>
                  <a:tcPr marT="72875" marB="0" marR="0" marL="0">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tcPr>
                </a:tc>
                <a:tc>
                  <a:txBody>
                    <a:bodyPr/>
                    <a:lstStyle/>
                    <a:p>
                      <a:pPr indent="0" lvl="0" marL="0" marR="5080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72875" marB="0" marR="0" marL="0">
                    <a:lnR cap="flat" cmpd="sng" w="19050">
                      <a:solidFill>
                        <a:srgbClr val="70AD47"/>
                      </a:solidFill>
                      <a:prstDash val="solid"/>
                      <a:round/>
                      <a:headEnd len="sm" w="sm" type="none"/>
                      <a:tailEnd len="sm" w="sm" type="none"/>
                    </a:lnR>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tcPr>
                </a:tc>
              </a:tr>
              <a:tr h="451825">
                <a:tc>
                  <a:txBody>
                    <a:bodyPr/>
                    <a:lstStyle/>
                    <a:p>
                      <a:pPr indent="0" lvl="0" marL="0" marR="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72875" marB="0" marR="0" marL="0">
                    <a:lnL cap="flat" cmpd="sng" w="19050">
                      <a:solidFill>
                        <a:srgbClr val="70AD47"/>
                      </a:solidFill>
                      <a:prstDash val="solid"/>
                      <a:round/>
                      <a:headEnd len="sm" w="sm" type="none"/>
                      <a:tailEnd len="sm" w="sm" type="none"/>
                    </a:lnL>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solidFill>
                      <a:srgbClr val="EBF1E9"/>
                    </a:solidFill>
                  </a:tcPr>
                </a:tc>
                <a:tc>
                  <a:txBody>
                    <a:bodyPr/>
                    <a:lstStyle/>
                    <a:p>
                      <a:pPr indent="0" lvl="0" marL="38100" marR="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72875" marB="0" marR="0" marL="0">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solidFill>
                      <a:srgbClr val="EBF1E9"/>
                    </a:solidFill>
                  </a:tcPr>
                </a:tc>
                <a:tc>
                  <a:txBody>
                    <a:bodyPr/>
                    <a:lstStyle/>
                    <a:p>
                      <a:pPr indent="0" lvl="0" marL="0" marR="12700" rtl="0" algn="ctr">
                        <a:lnSpc>
                          <a:spcPct val="100000"/>
                        </a:lnSpc>
                        <a:spcBef>
                          <a:spcPts val="0"/>
                        </a:spcBef>
                        <a:spcAft>
                          <a:spcPts val="0"/>
                        </a:spcAft>
                        <a:buNone/>
                      </a:pPr>
                      <a:r>
                        <a:rPr lang="ru" sz="1800" u="none" cap="none" strike="noStrike">
                          <a:latin typeface="Calibri"/>
                          <a:ea typeface="Calibri"/>
                          <a:cs typeface="Calibri"/>
                          <a:sym typeface="Calibri"/>
                        </a:rPr>
                        <a:t>1</a:t>
                      </a:r>
                      <a:endParaRPr sz="1800" u="none" cap="none" strike="noStrike">
                        <a:latin typeface="Calibri"/>
                        <a:ea typeface="Calibri"/>
                        <a:cs typeface="Calibri"/>
                        <a:sym typeface="Calibri"/>
                      </a:endParaRPr>
                    </a:p>
                  </a:txBody>
                  <a:tcPr marT="72875" marB="0" marR="0" marL="0">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solidFill>
                      <a:srgbClr val="EBF1E9"/>
                    </a:solidFill>
                  </a:tcPr>
                </a:tc>
                <a:tc>
                  <a:txBody>
                    <a:bodyPr/>
                    <a:lstStyle/>
                    <a:p>
                      <a:pPr indent="0" lvl="0" marL="0" marR="50800" rtl="0" algn="ctr">
                        <a:lnSpc>
                          <a:spcPct val="100000"/>
                        </a:lnSpc>
                        <a:spcBef>
                          <a:spcPts val="0"/>
                        </a:spcBef>
                        <a:spcAft>
                          <a:spcPts val="0"/>
                        </a:spcAft>
                        <a:buNone/>
                      </a:pPr>
                      <a:r>
                        <a:rPr lang="ru" sz="1800" u="none" cap="none" strike="noStrike">
                          <a:latin typeface="Calibri"/>
                          <a:ea typeface="Calibri"/>
                          <a:cs typeface="Calibri"/>
                          <a:sym typeface="Calibri"/>
                        </a:rPr>
                        <a:t>0</a:t>
                      </a:r>
                      <a:endParaRPr sz="1800" u="none" cap="none" strike="noStrike">
                        <a:latin typeface="Calibri"/>
                        <a:ea typeface="Calibri"/>
                        <a:cs typeface="Calibri"/>
                        <a:sym typeface="Calibri"/>
                      </a:endParaRPr>
                    </a:p>
                  </a:txBody>
                  <a:tcPr marT="72875" marB="0" marR="0" marL="0">
                    <a:lnR cap="flat" cmpd="sng" w="19050">
                      <a:solidFill>
                        <a:srgbClr val="70AD47"/>
                      </a:solidFill>
                      <a:prstDash val="solid"/>
                      <a:round/>
                      <a:headEnd len="sm" w="sm" type="none"/>
                      <a:tailEnd len="sm" w="sm" type="none"/>
                    </a:lnR>
                    <a:lnT cap="flat" cmpd="sng" w="19050">
                      <a:solidFill>
                        <a:srgbClr val="70AD47"/>
                      </a:solidFill>
                      <a:prstDash val="solid"/>
                      <a:round/>
                      <a:headEnd len="sm" w="sm" type="none"/>
                      <a:tailEnd len="sm" w="sm" type="none"/>
                    </a:lnT>
                    <a:lnB cap="flat" cmpd="sng" w="19050">
                      <a:solidFill>
                        <a:srgbClr val="70AD47"/>
                      </a:solidFill>
                      <a:prstDash val="solid"/>
                      <a:round/>
                      <a:headEnd len="sm" w="sm" type="none"/>
                      <a:tailEnd len="sm" w="sm" type="none"/>
                    </a:lnB>
                    <a:solidFill>
                      <a:srgbClr val="EBF1E9"/>
                    </a:solidFill>
                  </a:tcPr>
                </a:tc>
              </a:tr>
            </a:tbl>
          </a:graphicData>
        </a:graphic>
      </p:graphicFrame>
      <p:grpSp>
        <p:nvGrpSpPr>
          <p:cNvPr id="1353" name="Google Shape;1353;p158"/>
          <p:cNvGrpSpPr/>
          <p:nvPr/>
        </p:nvGrpSpPr>
        <p:grpSpPr>
          <a:xfrm>
            <a:off x="3358139" y="3027326"/>
            <a:ext cx="331946" cy="575309"/>
            <a:chOff x="4477519" y="4036434"/>
            <a:chExt cx="442595" cy="767079"/>
          </a:xfrm>
        </p:grpSpPr>
        <p:sp>
          <p:nvSpPr>
            <p:cNvPr id="1354" name="Google Shape;1354;p158"/>
            <p:cNvSpPr/>
            <p:nvPr/>
          </p:nvSpPr>
          <p:spPr>
            <a:xfrm>
              <a:off x="4477519" y="4036434"/>
              <a:ext cx="442595" cy="767079"/>
            </a:xfrm>
            <a:custGeom>
              <a:rect b="b" l="l" r="r" t="t"/>
              <a:pathLst>
                <a:path extrusionOk="0" h="767079" w="442595">
                  <a:moveTo>
                    <a:pt x="221226" y="0"/>
                  </a:moveTo>
                  <a:lnTo>
                    <a:pt x="221226" y="191729"/>
                  </a:lnTo>
                  <a:lnTo>
                    <a:pt x="0" y="191729"/>
                  </a:lnTo>
                  <a:lnTo>
                    <a:pt x="0" y="575186"/>
                  </a:lnTo>
                  <a:lnTo>
                    <a:pt x="221226" y="575186"/>
                  </a:lnTo>
                  <a:lnTo>
                    <a:pt x="221226" y="766916"/>
                  </a:lnTo>
                  <a:lnTo>
                    <a:pt x="442451" y="383458"/>
                  </a:lnTo>
                  <a:lnTo>
                    <a:pt x="221226"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355" name="Google Shape;1355;p158"/>
            <p:cNvSpPr/>
            <p:nvPr/>
          </p:nvSpPr>
          <p:spPr>
            <a:xfrm>
              <a:off x="4477519" y="4036434"/>
              <a:ext cx="442595" cy="767079"/>
            </a:xfrm>
            <a:custGeom>
              <a:rect b="b" l="l" r="r" t="t"/>
              <a:pathLst>
                <a:path extrusionOk="0" h="767079" w="442595">
                  <a:moveTo>
                    <a:pt x="0" y="191729"/>
                  </a:moveTo>
                  <a:lnTo>
                    <a:pt x="221225" y="191729"/>
                  </a:lnTo>
                  <a:lnTo>
                    <a:pt x="221225" y="0"/>
                  </a:lnTo>
                  <a:lnTo>
                    <a:pt x="442451" y="383458"/>
                  </a:lnTo>
                  <a:lnTo>
                    <a:pt x="221225" y="766916"/>
                  </a:lnTo>
                  <a:lnTo>
                    <a:pt x="221225" y="575187"/>
                  </a:lnTo>
                  <a:lnTo>
                    <a:pt x="0" y="575187"/>
                  </a:lnTo>
                  <a:lnTo>
                    <a:pt x="0" y="191729"/>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356" name="Google Shape;1356;p158"/>
          <p:cNvSpPr txBox="1"/>
          <p:nvPr/>
        </p:nvSpPr>
        <p:spPr>
          <a:xfrm>
            <a:off x="1508024" y="4284769"/>
            <a:ext cx="737400" cy="626700"/>
          </a:xfrm>
          <a:prstGeom prst="rect">
            <a:avLst/>
          </a:prstGeom>
          <a:noFill/>
          <a:ln>
            <a:noFill/>
          </a:ln>
        </p:spPr>
        <p:txBody>
          <a:bodyPr anchorCtr="0" anchor="t" bIns="0" lIns="0" spcFirstLastPara="1" rIns="0" wrap="square" tIns="10950">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Тексты</a:t>
            </a:r>
            <a:endParaRPr sz="2000">
              <a:latin typeface="Calibri"/>
              <a:ea typeface="Calibri"/>
              <a:cs typeface="Calibri"/>
              <a:sym typeface="Calibri"/>
            </a:endParaRPr>
          </a:p>
        </p:txBody>
      </p:sp>
      <p:sp>
        <p:nvSpPr>
          <p:cNvPr id="1357" name="Google Shape;1357;p158"/>
          <p:cNvSpPr txBox="1"/>
          <p:nvPr/>
        </p:nvSpPr>
        <p:spPr>
          <a:xfrm>
            <a:off x="4171850" y="4284769"/>
            <a:ext cx="3504300" cy="318900"/>
          </a:xfrm>
          <a:prstGeom prst="rect">
            <a:avLst/>
          </a:prstGeom>
          <a:noFill/>
          <a:ln>
            <a:noFill/>
          </a:ln>
        </p:spPr>
        <p:txBody>
          <a:bodyPr anchorCtr="0" anchor="t" bIns="0" lIns="0" spcFirstLastPara="1" rIns="0" wrap="square" tIns="10950">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Числа – можем строить модель!</a:t>
            </a:r>
            <a:endParaRPr sz="2000">
              <a:latin typeface="Calibri"/>
              <a:ea typeface="Calibri"/>
              <a:cs typeface="Calibri"/>
              <a:sym typeface="Calibri"/>
            </a:endParaRPr>
          </a:p>
        </p:txBody>
      </p:sp>
      <p:sp>
        <p:nvSpPr>
          <p:cNvPr id="1358" name="Google Shape;1358;p15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2" name="Shape 1362"/>
        <p:cNvGrpSpPr/>
        <p:nvPr/>
      </p:nvGrpSpPr>
      <p:grpSpPr>
        <a:xfrm>
          <a:off x="0" y="0"/>
          <a:ext cx="0" cy="0"/>
          <a:chOff x="0" y="0"/>
          <a:chExt cx="0" cy="0"/>
        </a:xfrm>
      </p:grpSpPr>
      <p:pic>
        <p:nvPicPr>
          <p:cNvPr id="1363" name="Google Shape;1363;p159"/>
          <p:cNvPicPr preferRelativeResize="0"/>
          <p:nvPr/>
        </p:nvPicPr>
        <p:blipFill rotWithShape="1">
          <a:blip r:embed="rId3">
            <a:alphaModFix/>
          </a:blip>
          <a:srcRect b="0" l="0" r="0" t="0"/>
          <a:stretch/>
        </p:blipFill>
        <p:spPr>
          <a:xfrm>
            <a:off x="2556224" y="1109732"/>
            <a:ext cx="1866900" cy="3873500"/>
          </a:xfrm>
          <a:prstGeom prst="rect">
            <a:avLst/>
          </a:prstGeom>
          <a:noFill/>
          <a:ln>
            <a:noFill/>
          </a:ln>
        </p:spPr>
      </p:pic>
      <p:pic>
        <p:nvPicPr>
          <p:cNvPr id="1364" name="Google Shape;1364;p159"/>
          <p:cNvPicPr preferRelativeResize="0"/>
          <p:nvPr/>
        </p:nvPicPr>
        <p:blipFill rotWithShape="1">
          <a:blip r:embed="rId4">
            <a:alphaModFix/>
          </a:blip>
          <a:srcRect b="0" l="0" r="0" t="0"/>
          <a:stretch/>
        </p:blipFill>
        <p:spPr>
          <a:xfrm>
            <a:off x="4741335" y="1114529"/>
            <a:ext cx="2027052" cy="3868703"/>
          </a:xfrm>
          <a:prstGeom prst="rect">
            <a:avLst/>
          </a:prstGeom>
          <a:noFill/>
          <a:ln>
            <a:noFill/>
          </a:ln>
        </p:spPr>
      </p:pic>
      <p:sp>
        <p:nvSpPr>
          <p:cNvPr id="1365" name="Google Shape;1365;p159"/>
          <p:cNvSpPr txBox="1"/>
          <p:nvPr>
            <p:ph type="title"/>
          </p:nvPr>
        </p:nvSpPr>
        <p:spPr>
          <a:xfrm>
            <a:off x="687704" y="458891"/>
            <a:ext cx="39783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Пример - веса модели</a:t>
            </a:r>
            <a:endParaRPr sz="3300"/>
          </a:p>
        </p:txBody>
      </p:sp>
      <p:sp>
        <p:nvSpPr>
          <p:cNvPr id="1366" name="Google Shape;1366;p15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Работа с пропущенными значениями.</a:t>
            </a:r>
            <a:endParaRPr/>
          </a:p>
        </p:txBody>
      </p:sp>
      <p:sp>
        <p:nvSpPr>
          <p:cNvPr id="324" name="Google Shape;324;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0" name="Shape 1370"/>
        <p:cNvGrpSpPr/>
        <p:nvPr/>
      </p:nvGrpSpPr>
      <p:grpSpPr>
        <a:xfrm>
          <a:off x="0" y="0"/>
          <a:ext cx="0" cy="0"/>
          <a:chOff x="0" y="0"/>
          <a:chExt cx="0" cy="0"/>
        </a:xfrm>
      </p:grpSpPr>
      <p:pic>
        <p:nvPicPr>
          <p:cNvPr id="1371" name="Google Shape;1371;p160"/>
          <p:cNvPicPr preferRelativeResize="0"/>
          <p:nvPr/>
        </p:nvPicPr>
        <p:blipFill rotWithShape="1">
          <a:blip r:embed="rId3">
            <a:alphaModFix/>
          </a:blip>
          <a:srcRect b="0" l="0" r="0" t="0"/>
          <a:stretch/>
        </p:blipFill>
        <p:spPr>
          <a:xfrm>
            <a:off x="318293" y="1462088"/>
            <a:ext cx="8483600" cy="2781300"/>
          </a:xfrm>
          <a:prstGeom prst="rect">
            <a:avLst/>
          </a:prstGeom>
          <a:noFill/>
          <a:ln>
            <a:noFill/>
          </a:ln>
        </p:spPr>
      </p:pic>
      <p:sp>
        <p:nvSpPr>
          <p:cNvPr id="1372" name="Google Shape;1372;p160"/>
          <p:cNvSpPr txBox="1"/>
          <p:nvPr>
            <p:ph type="title"/>
          </p:nvPr>
        </p:nvSpPr>
        <p:spPr>
          <a:xfrm>
            <a:off x="687704" y="458891"/>
            <a:ext cx="41799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Пример - предсказания</a:t>
            </a:r>
            <a:endParaRPr sz="3300"/>
          </a:p>
        </p:txBody>
      </p:sp>
      <p:sp>
        <p:nvSpPr>
          <p:cNvPr id="1373" name="Google Shape;1373;p16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7" name="Shape 1377"/>
        <p:cNvGrpSpPr/>
        <p:nvPr/>
      </p:nvGrpSpPr>
      <p:grpSpPr>
        <a:xfrm>
          <a:off x="0" y="0"/>
          <a:ext cx="0" cy="0"/>
          <a:chOff x="0" y="0"/>
          <a:chExt cx="0" cy="0"/>
        </a:xfrm>
      </p:grpSpPr>
      <p:sp>
        <p:nvSpPr>
          <p:cNvPr id="1378" name="Google Shape;1378;p161"/>
          <p:cNvSpPr txBox="1"/>
          <p:nvPr>
            <p:ph type="title"/>
          </p:nvPr>
        </p:nvSpPr>
        <p:spPr>
          <a:xfrm>
            <a:off x="687704" y="458891"/>
            <a:ext cx="3301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Линейные модели</a:t>
            </a:r>
            <a:endParaRPr sz="3300"/>
          </a:p>
        </p:txBody>
      </p:sp>
      <p:sp>
        <p:nvSpPr>
          <p:cNvPr id="1379" name="Google Shape;1379;p161"/>
          <p:cNvSpPr txBox="1"/>
          <p:nvPr/>
        </p:nvSpPr>
        <p:spPr>
          <a:xfrm>
            <a:off x="687704" y="1208476"/>
            <a:ext cx="8126400" cy="3936000"/>
          </a:xfrm>
          <a:prstGeom prst="rect">
            <a:avLst/>
          </a:prstGeom>
          <a:noFill/>
          <a:ln>
            <a:noFill/>
          </a:ln>
        </p:spPr>
        <p:txBody>
          <a:bodyPr anchorCtr="0" anchor="t" bIns="0" lIns="0" spcFirstLastPara="1" rIns="0" wrap="square" tIns="8075">
            <a:spAutoFit/>
          </a:bodyPr>
          <a:lstStyle/>
          <a:p>
            <a:pPr indent="0" lvl="0" marL="12700" marR="558800" rtl="0" algn="l">
              <a:lnSpc>
                <a:spcPct val="100400"/>
              </a:lnSpc>
              <a:spcBef>
                <a:spcPts val="0"/>
              </a:spcBef>
              <a:spcAft>
                <a:spcPts val="0"/>
              </a:spcAft>
              <a:buNone/>
            </a:pPr>
            <a:r>
              <a:rPr b="1" lang="ru" sz="2000">
                <a:latin typeface="Calibri"/>
                <a:ea typeface="Calibri"/>
                <a:cs typeface="Calibri"/>
                <a:sym typeface="Calibri"/>
              </a:rPr>
              <a:t>Линейная модель </a:t>
            </a:r>
            <a:r>
              <a:rPr lang="ru" sz="2000">
                <a:latin typeface="Calibri"/>
                <a:ea typeface="Calibri"/>
                <a:cs typeface="Calibri"/>
                <a:sym typeface="Calibri"/>
              </a:rPr>
              <a:t>в общем виде суммирует значения всех признаков с  некоторыми весами</a:t>
            </a:r>
            <a:endParaRPr sz="2000">
              <a:latin typeface="Calibri"/>
              <a:ea typeface="Calibri"/>
              <a:cs typeface="Calibri"/>
              <a:sym typeface="Calibri"/>
            </a:endParaRPr>
          </a:p>
          <a:p>
            <a:pPr indent="0" lvl="0" marL="12700" marR="584200" rtl="0" algn="l">
              <a:lnSpc>
                <a:spcPct val="120384"/>
              </a:lnSpc>
              <a:spcBef>
                <a:spcPts val="100"/>
              </a:spcBef>
              <a:spcAft>
                <a:spcPts val="0"/>
              </a:spcAft>
              <a:buNone/>
            </a:pPr>
            <a:r>
              <a:rPr b="1" lang="ru" sz="2000">
                <a:latin typeface="Calibri"/>
                <a:ea typeface="Calibri"/>
                <a:cs typeface="Calibri"/>
                <a:sym typeface="Calibri"/>
              </a:rPr>
              <a:t>Веса при признаках </a:t>
            </a:r>
            <a:r>
              <a:rPr lang="ru" sz="2000">
                <a:latin typeface="Calibri"/>
                <a:ea typeface="Calibri"/>
                <a:cs typeface="Calibri"/>
                <a:sym typeface="Calibri"/>
              </a:rPr>
              <a:t>— параметры, которые необходимо настраивать в  процессе обучения</a:t>
            </a:r>
            <a:endParaRPr sz="2000">
              <a:latin typeface="Calibri"/>
              <a:ea typeface="Calibri"/>
              <a:cs typeface="Calibri"/>
              <a:sym typeface="Calibri"/>
            </a:endParaRPr>
          </a:p>
          <a:p>
            <a:pPr indent="0" lvl="0" marL="12700" marR="0" rtl="0" algn="l">
              <a:lnSpc>
                <a:spcPct val="100000"/>
              </a:lnSpc>
              <a:spcBef>
                <a:spcPts val="800"/>
              </a:spcBef>
              <a:spcAft>
                <a:spcPts val="0"/>
              </a:spcAft>
              <a:buNone/>
            </a:pPr>
            <a:r>
              <a:rPr b="1" lang="ru" sz="2000">
                <a:latin typeface="Calibri"/>
                <a:ea typeface="Calibri"/>
                <a:cs typeface="Calibri"/>
                <a:sym typeface="Calibri"/>
              </a:rPr>
              <a:t>Плюсы:</a:t>
            </a:r>
            <a:endParaRPr sz="2000">
              <a:latin typeface="Calibri"/>
              <a:ea typeface="Calibri"/>
              <a:cs typeface="Calibri"/>
              <a:sym typeface="Calibri"/>
            </a:endParaRPr>
          </a:p>
          <a:p>
            <a:pPr indent="-279400" lvl="0" marL="2921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Линейные модели способны обучаться на сверхбольших выборках</a:t>
            </a:r>
            <a:endParaRPr sz="2000">
              <a:latin typeface="Calibri"/>
              <a:ea typeface="Calibri"/>
              <a:cs typeface="Calibri"/>
              <a:sym typeface="Calibri"/>
            </a:endParaRPr>
          </a:p>
          <a:p>
            <a:pPr indent="-279400" lvl="0" marL="292100" marR="0" rtl="0" algn="l">
              <a:lnSpc>
                <a:spcPct val="119230"/>
              </a:lnSpc>
              <a:spcBef>
                <a:spcPts val="100"/>
              </a:spcBef>
              <a:spcAft>
                <a:spcPts val="0"/>
              </a:spcAft>
              <a:buSzPts val="2000"/>
              <a:buFont typeface="Arial"/>
              <a:buChar char="•"/>
            </a:pPr>
            <a:r>
              <a:rPr lang="ru" sz="2000">
                <a:latin typeface="Calibri"/>
                <a:ea typeface="Calibri"/>
                <a:cs typeface="Calibri"/>
                <a:sym typeface="Calibri"/>
              </a:rPr>
              <a:t>Могут работать на данных с большим количеством признаков (например,  на текстах)</a:t>
            </a:r>
            <a:endParaRPr sz="2000">
              <a:latin typeface="Calibri"/>
              <a:ea typeface="Calibri"/>
              <a:cs typeface="Calibri"/>
              <a:sym typeface="Calibri"/>
            </a:endParaRPr>
          </a:p>
          <a:p>
            <a:pPr indent="-279400" lvl="0" marL="292100" marR="0" rtl="0" algn="l">
              <a:lnSpc>
                <a:spcPct val="116730"/>
              </a:lnSpc>
              <a:spcBef>
                <a:spcPts val="0"/>
              </a:spcBef>
              <a:spcAft>
                <a:spcPts val="0"/>
              </a:spcAft>
              <a:buSzPts val="2000"/>
              <a:buFont typeface="Arial"/>
              <a:buChar char="•"/>
            </a:pPr>
            <a:r>
              <a:rPr lang="ru" sz="2000">
                <a:latin typeface="Calibri"/>
                <a:ea typeface="Calibri"/>
                <a:cs typeface="Calibri"/>
                <a:sym typeface="Calibri"/>
              </a:rPr>
              <a:t>Хорошо интерпретируются</a:t>
            </a:r>
            <a:endParaRPr sz="2000">
              <a:latin typeface="Calibri"/>
              <a:ea typeface="Calibri"/>
              <a:cs typeface="Calibri"/>
              <a:sym typeface="Calibri"/>
            </a:endParaRPr>
          </a:p>
          <a:p>
            <a:pPr indent="0" lvl="0" marL="12700" marR="0" rtl="0" algn="l">
              <a:lnSpc>
                <a:spcPct val="100000"/>
              </a:lnSpc>
              <a:spcBef>
                <a:spcPts val="900"/>
              </a:spcBef>
              <a:spcAft>
                <a:spcPts val="0"/>
              </a:spcAft>
              <a:buNone/>
            </a:pPr>
            <a:r>
              <a:rPr b="1" lang="ru" sz="2000">
                <a:latin typeface="Calibri"/>
                <a:ea typeface="Calibri"/>
                <a:cs typeface="Calibri"/>
                <a:sym typeface="Calibri"/>
              </a:rPr>
              <a:t>Минусы:</a:t>
            </a:r>
            <a:endParaRPr sz="2000">
              <a:latin typeface="Calibri"/>
              <a:ea typeface="Calibri"/>
              <a:cs typeface="Calibri"/>
              <a:sym typeface="Calibri"/>
            </a:endParaRPr>
          </a:p>
          <a:p>
            <a:pPr indent="-279400" lvl="0" marL="2921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Могут восстанавливать лишь линейные закономерности</a:t>
            </a:r>
            <a:endParaRPr sz="2000">
              <a:latin typeface="Calibri"/>
              <a:ea typeface="Calibri"/>
              <a:cs typeface="Calibri"/>
              <a:sym typeface="Calibri"/>
            </a:endParaRPr>
          </a:p>
        </p:txBody>
      </p:sp>
      <p:sp>
        <p:nvSpPr>
          <p:cNvPr id="1380" name="Google Shape;1380;p16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62"/>
          <p:cNvSpPr txBox="1"/>
          <p:nvPr>
            <p:ph type="title"/>
          </p:nvPr>
        </p:nvSpPr>
        <p:spPr>
          <a:xfrm>
            <a:off x="683568" y="-344574"/>
            <a:ext cx="7772400" cy="857400"/>
          </a:xfrm>
          <a:prstGeom prst="rect">
            <a:avLst/>
          </a:prstGeom>
          <a:noFill/>
          <a:ln>
            <a:noFill/>
          </a:ln>
        </p:spPr>
        <p:txBody>
          <a:bodyPr anchorCtr="0" anchor="b" bIns="91425" lIns="91425" spcFirstLastPara="1" rIns="91425" wrap="square" tIns="45700">
            <a:normAutofit/>
          </a:bodyPr>
          <a:lstStyle/>
          <a:p>
            <a:pPr indent="0" lvl="0" marL="0" rtl="0" algn="ctr">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Бинарная классификация </a:t>
            </a:r>
            <a:endParaRPr/>
          </a:p>
        </p:txBody>
      </p:sp>
      <p:sp>
        <p:nvSpPr>
          <p:cNvPr id="1386" name="Google Shape;1386;p162"/>
          <p:cNvSpPr/>
          <p:nvPr/>
        </p:nvSpPr>
        <p:spPr>
          <a:xfrm>
            <a:off x="464736" y="512833"/>
            <a:ext cx="8210100" cy="3612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ru" sz="1800">
                <a:solidFill>
                  <a:schemeClr val="dk1"/>
                </a:solidFill>
                <a:latin typeface="Libre Baskerville"/>
                <a:ea typeface="Libre Baskerville"/>
                <a:cs typeface="Libre Baskerville"/>
                <a:sym typeface="Libre Baskerville"/>
              </a:rPr>
              <a:t>Задачей бинарной классификации </a:t>
            </a:r>
            <a:r>
              <a:rPr lang="ru" sz="1800">
                <a:solidFill>
                  <a:schemeClr val="dk1"/>
                </a:solidFill>
                <a:latin typeface="Libre Baskerville"/>
                <a:ea typeface="Libre Baskerville"/>
                <a:cs typeface="Libre Baskerville"/>
                <a:sym typeface="Libre Baskerville"/>
              </a:rPr>
              <a:t>является определение принадлежности некоего объекта к одному из двух возможных классов. </a:t>
            </a:r>
            <a:endParaRPr sz="1800">
              <a:solidFill>
                <a:schemeClr val="dk1"/>
              </a:solidFill>
              <a:latin typeface="Libre Baskerville"/>
              <a:ea typeface="Libre Baskerville"/>
              <a:cs typeface="Libre Baskerville"/>
              <a:sym typeface="Libre Baskerville"/>
            </a:endParaRPr>
          </a:p>
          <a:p>
            <a:pPr indent="0" lvl="0" marL="0" marR="0" rtl="0" algn="just">
              <a:spcBef>
                <a:spcPts val="600"/>
              </a:spcBef>
              <a:spcAft>
                <a:spcPts val="0"/>
              </a:spcAft>
              <a:buNone/>
            </a:pPr>
            <a:r>
              <a:rPr lang="ru" sz="1800">
                <a:solidFill>
                  <a:schemeClr val="dk1"/>
                </a:solidFill>
                <a:latin typeface="Libre Baskerville"/>
                <a:ea typeface="Libre Baskerville"/>
                <a:cs typeface="Libre Baskerville"/>
                <a:sym typeface="Libre Baskerville"/>
              </a:rPr>
              <a:t>Например: </a:t>
            </a:r>
            <a:endParaRPr sz="1800">
              <a:solidFill>
                <a:schemeClr val="dk1"/>
              </a:solidFill>
              <a:latin typeface="Libre Baskerville"/>
              <a:ea typeface="Libre Baskerville"/>
              <a:cs typeface="Libre Baskerville"/>
              <a:sym typeface="Libre Baskerville"/>
            </a:endParaRPr>
          </a:p>
          <a:p>
            <a:pPr indent="-285750" lvl="0" marL="28575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является ли сообщение электронной почты «нормальным» или представляет собой спам; </a:t>
            </a:r>
            <a:endParaRPr sz="1800">
              <a:solidFill>
                <a:schemeClr val="dk1"/>
              </a:solidFill>
              <a:latin typeface="Libre Baskerville"/>
              <a:ea typeface="Libre Baskerville"/>
              <a:cs typeface="Libre Baskerville"/>
              <a:sym typeface="Libre Baskerville"/>
            </a:endParaRPr>
          </a:p>
          <a:p>
            <a:pPr indent="-285750" lvl="0" marL="28575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 здоров или болен пациент; </a:t>
            </a:r>
            <a:endParaRPr sz="1800">
              <a:solidFill>
                <a:schemeClr val="dk1"/>
              </a:solidFill>
              <a:latin typeface="Libre Baskerville"/>
              <a:ea typeface="Libre Baskerville"/>
              <a:cs typeface="Libre Baskerville"/>
              <a:sym typeface="Libre Baskerville"/>
            </a:endParaRPr>
          </a:p>
          <a:p>
            <a:pPr indent="-285750" lvl="0" marL="28575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является ли заемщик банка надежным или ненадежным; </a:t>
            </a:r>
            <a:endParaRPr sz="1800">
              <a:solidFill>
                <a:schemeClr val="dk1"/>
              </a:solidFill>
              <a:latin typeface="Libre Baskerville"/>
              <a:ea typeface="Libre Baskerville"/>
              <a:cs typeface="Libre Baskerville"/>
              <a:sym typeface="Libre Baskerville"/>
            </a:endParaRPr>
          </a:p>
          <a:p>
            <a:pPr indent="-285750" lvl="0" marL="28575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качественная или бракованная деталь. </a:t>
            </a:r>
            <a:endParaRPr sz="1800">
              <a:solidFill>
                <a:schemeClr val="dk1"/>
              </a:solidFill>
              <a:latin typeface="Libre Baskerville"/>
              <a:ea typeface="Libre Baskerville"/>
              <a:cs typeface="Libre Baskerville"/>
              <a:sym typeface="Libre Baskerville"/>
            </a:endParaRPr>
          </a:p>
          <a:p>
            <a:pPr indent="0" lvl="0" marL="0" marR="0" rtl="0" algn="just">
              <a:spcBef>
                <a:spcPts val="600"/>
              </a:spcBef>
              <a:spcAft>
                <a:spcPts val="0"/>
              </a:spcAft>
              <a:buNone/>
            </a:pPr>
            <a:r>
              <a:rPr lang="ru" sz="1800">
                <a:solidFill>
                  <a:schemeClr val="dk1"/>
                </a:solidFill>
                <a:latin typeface="Libre Baskerville"/>
                <a:ea typeface="Libre Baskerville"/>
                <a:cs typeface="Libre Baskerville"/>
                <a:sym typeface="Libre Baskerville"/>
              </a:rPr>
              <a:t>Наиболее известными методами бинарной классификации являются: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логистическая регрессия (Logistic Regression);</a:t>
            </a:r>
            <a:endParaRPr/>
          </a:p>
          <a:p>
            <a:pPr indent="-342900" lvl="0" marL="34290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«наивный» байесовский классификатор (Naive Bayes Classifier);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метод опорных векторов (Support Vector Machine, SVM);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600"/>
              </a:spcBef>
              <a:spcAft>
                <a:spcPts val="0"/>
              </a:spcAft>
              <a:buClr>
                <a:schemeClr val="dk1"/>
              </a:buClr>
              <a:buSzPts val="1800"/>
              <a:buFont typeface="Noto Sans Symbols"/>
              <a:buChar char="❑"/>
            </a:pPr>
            <a:r>
              <a:rPr lang="ru" sz="1800">
                <a:solidFill>
                  <a:schemeClr val="dk1"/>
                </a:solidFill>
                <a:latin typeface="Libre Baskerville"/>
                <a:ea typeface="Libre Baskerville"/>
                <a:cs typeface="Libre Baskerville"/>
                <a:sym typeface="Libre Baskerville"/>
              </a:rPr>
              <a:t>нейронная сеть (Neural Network)</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63"/>
          <p:cNvSpPr txBox="1"/>
          <p:nvPr>
            <p:ph type="title"/>
          </p:nvPr>
        </p:nvSpPr>
        <p:spPr>
          <a:xfrm>
            <a:off x="827584" y="-344574"/>
            <a:ext cx="7772400" cy="857400"/>
          </a:xfrm>
          <a:prstGeom prst="rect">
            <a:avLst/>
          </a:prstGeom>
          <a:noFill/>
          <a:ln>
            <a:noFill/>
          </a:ln>
        </p:spPr>
        <p:txBody>
          <a:bodyPr anchorCtr="0" anchor="b" bIns="91425" lIns="91425" spcFirstLastPara="1" rIns="91425" wrap="square" tIns="45700">
            <a:normAutofit/>
          </a:bodyPr>
          <a:lstStyle/>
          <a:p>
            <a:pPr indent="0" lvl="0" marL="0" rtl="0" algn="ctr">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Логистическая регрессия</a:t>
            </a:r>
            <a:endParaRPr/>
          </a:p>
        </p:txBody>
      </p:sp>
      <p:sp>
        <p:nvSpPr>
          <p:cNvPr id="1393" name="Google Shape;1393;p163"/>
          <p:cNvSpPr/>
          <p:nvPr/>
        </p:nvSpPr>
        <p:spPr>
          <a:xfrm>
            <a:off x="251520" y="410077"/>
            <a:ext cx="8280900" cy="1731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 sz="1800">
                <a:solidFill>
                  <a:schemeClr val="dk1"/>
                </a:solidFill>
                <a:latin typeface="Libre Baskerville"/>
                <a:ea typeface="Libre Baskerville"/>
                <a:cs typeface="Libre Baskerville"/>
                <a:sym typeface="Libre Baskerville"/>
              </a:rPr>
              <a:t>Логистическая регрессия (линейный классификатор) – один из методов бинарной классификации данных. </a:t>
            </a:r>
            <a:endParaRPr sz="1800">
              <a:solidFill>
                <a:schemeClr val="dk1"/>
              </a:solidFill>
              <a:latin typeface="Libre Baskerville"/>
              <a:ea typeface="Libre Baskerville"/>
              <a:cs typeface="Libre Baskerville"/>
              <a:sym typeface="Libre Baskerville"/>
            </a:endParaRPr>
          </a:p>
          <a:p>
            <a:pPr indent="0" lvl="0" marL="0" marR="0" rtl="0" algn="just">
              <a:spcBef>
                <a:spcPts val="0"/>
              </a:spcBef>
              <a:spcAft>
                <a:spcPts val="0"/>
              </a:spcAft>
              <a:buNone/>
            </a:pPr>
            <a:r>
              <a:rPr b="1" lang="ru" sz="1800">
                <a:solidFill>
                  <a:schemeClr val="dk1"/>
                </a:solidFill>
                <a:latin typeface="Libre Baskerville"/>
                <a:ea typeface="Libre Baskerville"/>
                <a:cs typeface="Libre Baskerville"/>
                <a:sym typeface="Libre Baskerville"/>
              </a:rPr>
              <a:t>Алгоритм применения логистической регрессии: </a:t>
            </a:r>
            <a:endParaRPr b="1" sz="1800">
              <a:solidFill>
                <a:schemeClr val="dk1"/>
              </a:solidFill>
              <a:latin typeface="Libre Baskerville"/>
              <a:ea typeface="Libre Baskerville"/>
              <a:cs typeface="Libre Baskerville"/>
              <a:sym typeface="Libre Baskerville"/>
            </a:endParaRPr>
          </a:p>
          <a:p>
            <a:pPr indent="-342900" lvl="0" marL="342900" marR="0" rtl="0" algn="just">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Подготовка обучающей выборки – кодирование классов числами.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Задание функций штрафа.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Задание целевой функции.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Задание начальных значений коэффициентам функции. </a:t>
            </a:r>
            <a:endParaRPr sz="1800">
              <a:solidFill>
                <a:schemeClr val="dk1"/>
              </a:solidFill>
              <a:latin typeface="Libre Baskerville"/>
              <a:ea typeface="Libre Baskerville"/>
              <a:cs typeface="Libre Baskerville"/>
              <a:sym typeface="Libre Baskerville"/>
            </a:endParaRPr>
          </a:p>
          <a:p>
            <a:pPr indent="-342900" lvl="0" marL="342900" marR="0" rtl="0" algn="just">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Численное решение:</a:t>
            </a:r>
            <a:endParaRPr/>
          </a:p>
        </p:txBody>
      </p:sp>
      <p:pic>
        <p:nvPicPr>
          <p:cNvPr id="1394" name="Google Shape;1394;p163"/>
          <p:cNvPicPr preferRelativeResize="0"/>
          <p:nvPr/>
        </p:nvPicPr>
        <p:blipFill rotWithShape="1">
          <a:blip r:embed="rId3">
            <a:alphaModFix/>
          </a:blip>
          <a:srcRect b="0" l="0" r="0" t="0"/>
          <a:stretch/>
        </p:blipFill>
        <p:spPr>
          <a:xfrm>
            <a:off x="6434673" y="2060290"/>
            <a:ext cx="1233966" cy="438231"/>
          </a:xfrm>
          <a:prstGeom prst="rect">
            <a:avLst/>
          </a:prstGeom>
          <a:noFill/>
          <a:ln>
            <a:noFill/>
          </a:ln>
        </p:spPr>
      </p:pic>
      <p:sp>
        <p:nvSpPr>
          <p:cNvPr id="1395" name="Google Shape;1395;p163"/>
          <p:cNvSpPr/>
          <p:nvPr/>
        </p:nvSpPr>
        <p:spPr>
          <a:xfrm>
            <a:off x="251520" y="2627507"/>
            <a:ext cx="8515200" cy="2243100"/>
          </a:xfrm>
          <a:prstGeom prst="rect">
            <a:avLst/>
          </a:prstGeom>
          <a:noFill/>
          <a:ln>
            <a:noFill/>
          </a:ln>
        </p:spPr>
        <p:txBody>
          <a:bodyPr anchorCtr="0" anchor="t" bIns="45700" lIns="91425" spcFirstLastPara="1" rIns="91425" wrap="square" tIns="45700">
            <a:noAutofit/>
          </a:bodyPr>
          <a:lstStyle/>
          <a:p>
            <a:pPr indent="-330200" lvl="0" marL="342900" marR="0" rtl="0" algn="just">
              <a:spcBef>
                <a:spcPts val="0"/>
              </a:spcBef>
              <a:spcAft>
                <a:spcPts val="0"/>
              </a:spcAft>
              <a:buClr>
                <a:srgbClr val="111111"/>
              </a:buClr>
              <a:buSzPts val="1600"/>
              <a:buFont typeface="Libre Franklin"/>
              <a:buAutoNum type="arabicPeriod"/>
            </a:pPr>
            <a:r>
              <a:rPr lang="ru" sz="1600">
                <a:solidFill>
                  <a:srgbClr val="111111"/>
                </a:solidFill>
                <a:latin typeface="Libre Baskerville"/>
                <a:ea typeface="Libre Baskerville"/>
                <a:cs typeface="Libre Baskerville"/>
                <a:sym typeface="Libre Baskerville"/>
              </a:rPr>
              <a:t>Если точка находится над прямой и относим ее к классу +1, то значение линейной функции z будет положительным от 0 до +∞. Значит можем считать, что вероятность, находится в пределах (0.5,1]. Чем больше значение функции, тем выше вероятность.</a:t>
            </a:r>
            <a:endParaRPr sz="1600">
              <a:solidFill>
                <a:srgbClr val="111111"/>
              </a:solidFill>
              <a:latin typeface="Libre Baskerville"/>
              <a:ea typeface="Libre Baskerville"/>
              <a:cs typeface="Libre Baskerville"/>
              <a:sym typeface="Libre Baskerville"/>
            </a:endParaRPr>
          </a:p>
          <a:p>
            <a:pPr indent="-330200" lvl="0" marL="342900" marR="0" rtl="0" algn="just">
              <a:spcBef>
                <a:spcPts val="450"/>
              </a:spcBef>
              <a:spcAft>
                <a:spcPts val="0"/>
              </a:spcAft>
              <a:buClr>
                <a:srgbClr val="111111"/>
              </a:buClr>
              <a:buSzPts val="1600"/>
              <a:buFont typeface="Libre Franklin"/>
              <a:buAutoNum type="arabicPeriod"/>
            </a:pPr>
            <a:r>
              <a:rPr lang="ru" sz="1600">
                <a:solidFill>
                  <a:srgbClr val="111111"/>
                </a:solidFill>
                <a:latin typeface="Libre Baskerville"/>
                <a:ea typeface="Libre Baskerville"/>
                <a:cs typeface="Libre Baskerville"/>
                <a:sym typeface="Libre Baskerville"/>
              </a:rPr>
              <a:t>Если точка находится под прямой и относим ее к классу -1 или 0, то значение функции будет отрицательным от  -∞ до 0. Тогда будем читать, что вероятность находится в пределах [0,0.5) .</a:t>
            </a:r>
            <a:endParaRPr sz="1600">
              <a:solidFill>
                <a:srgbClr val="111111"/>
              </a:solidFill>
              <a:latin typeface="Libre Baskerville"/>
              <a:ea typeface="Libre Baskerville"/>
              <a:cs typeface="Libre Baskerville"/>
              <a:sym typeface="Libre Baskerville"/>
            </a:endParaRPr>
          </a:p>
          <a:p>
            <a:pPr indent="-330200" lvl="0" marL="342900" marR="0" rtl="0" algn="just">
              <a:spcBef>
                <a:spcPts val="450"/>
              </a:spcBef>
              <a:spcAft>
                <a:spcPts val="0"/>
              </a:spcAft>
              <a:buClr>
                <a:srgbClr val="111111"/>
              </a:buClr>
              <a:buSzPts val="1600"/>
              <a:buFont typeface="Libre Franklin"/>
              <a:buAutoNum type="arabicPeriod"/>
            </a:pPr>
            <a:r>
              <a:rPr lang="ru" sz="1600">
                <a:solidFill>
                  <a:srgbClr val="111111"/>
                </a:solidFill>
                <a:latin typeface="Libre Baskerville"/>
                <a:ea typeface="Libre Baskerville"/>
                <a:cs typeface="Libre Baskerville"/>
                <a:sym typeface="Libre Baskerville"/>
              </a:rPr>
              <a:t>Точка находится на прямой, на границе между двумя классами. В таком случае значение функции z будет равно 0 и вероятность погашения кредита равна 0.5.</a:t>
            </a:r>
            <a:endParaRPr sz="1600">
              <a:solidFill>
                <a:srgbClr val="111111"/>
              </a:solidFill>
              <a:latin typeface="Libre Baskerville"/>
              <a:ea typeface="Libre Baskerville"/>
              <a:cs typeface="Libre Baskerville"/>
              <a:sym typeface="Libre Baskerville"/>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64"/>
          <p:cNvSpPr txBox="1"/>
          <p:nvPr>
            <p:ph type="title"/>
          </p:nvPr>
        </p:nvSpPr>
        <p:spPr>
          <a:xfrm>
            <a:off x="827584" y="-344574"/>
            <a:ext cx="7772400" cy="857400"/>
          </a:xfrm>
          <a:prstGeom prst="rect">
            <a:avLst/>
          </a:prstGeom>
          <a:noFill/>
          <a:ln>
            <a:noFill/>
          </a:ln>
        </p:spPr>
        <p:txBody>
          <a:bodyPr anchorCtr="0" anchor="b" bIns="91425" lIns="91425" spcFirstLastPara="1" rIns="91425" wrap="square" tIns="45700">
            <a:normAutofit/>
          </a:bodyPr>
          <a:lstStyle/>
          <a:p>
            <a:pPr indent="0" lvl="0" marL="0" rtl="0" algn="ctr">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Логистическая регрессия</a:t>
            </a:r>
            <a:endParaRPr/>
          </a:p>
        </p:txBody>
      </p:sp>
      <p:pic>
        <p:nvPicPr>
          <p:cNvPr id="1402" name="Google Shape;1402;p164"/>
          <p:cNvPicPr preferRelativeResize="0"/>
          <p:nvPr/>
        </p:nvPicPr>
        <p:blipFill rotWithShape="1">
          <a:blip r:embed="rId3">
            <a:alphaModFix/>
          </a:blip>
          <a:srcRect b="0" l="0" r="0" t="0"/>
          <a:stretch/>
        </p:blipFill>
        <p:spPr>
          <a:xfrm>
            <a:off x="3139685" y="1293175"/>
            <a:ext cx="1506235" cy="560011"/>
          </a:xfrm>
          <a:prstGeom prst="rect">
            <a:avLst/>
          </a:prstGeom>
          <a:noFill/>
          <a:ln>
            <a:noFill/>
          </a:ln>
        </p:spPr>
      </p:pic>
      <p:pic>
        <p:nvPicPr>
          <p:cNvPr id="1403" name="Google Shape;1403;p164"/>
          <p:cNvPicPr preferRelativeResize="0"/>
          <p:nvPr/>
        </p:nvPicPr>
        <p:blipFill rotWithShape="1">
          <a:blip r:embed="rId4">
            <a:alphaModFix/>
          </a:blip>
          <a:srcRect b="0" l="0" r="0" t="0"/>
          <a:stretch/>
        </p:blipFill>
        <p:spPr>
          <a:xfrm>
            <a:off x="156408" y="2175752"/>
            <a:ext cx="3940294" cy="607869"/>
          </a:xfrm>
          <a:prstGeom prst="rect">
            <a:avLst/>
          </a:prstGeom>
          <a:noFill/>
          <a:ln>
            <a:noFill/>
          </a:ln>
        </p:spPr>
      </p:pic>
      <p:pic>
        <p:nvPicPr>
          <p:cNvPr id="1404" name="Google Shape;1404;p164"/>
          <p:cNvPicPr preferRelativeResize="0"/>
          <p:nvPr/>
        </p:nvPicPr>
        <p:blipFill rotWithShape="1">
          <a:blip r:embed="rId5">
            <a:alphaModFix/>
          </a:blip>
          <a:srcRect b="0" l="0" r="0" t="0"/>
          <a:stretch/>
        </p:blipFill>
        <p:spPr>
          <a:xfrm>
            <a:off x="2813900" y="4012894"/>
            <a:ext cx="2241272" cy="550488"/>
          </a:xfrm>
          <a:prstGeom prst="rect">
            <a:avLst/>
          </a:prstGeom>
          <a:noFill/>
          <a:ln>
            <a:noFill/>
          </a:ln>
        </p:spPr>
      </p:pic>
      <p:pic>
        <p:nvPicPr>
          <p:cNvPr id="1405" name="Google Shape;1405;p164"/>
          <p:cNvPicPr preferRelativeResize="0"/>
          <p:nvPr/>
        </p:nvPicPr>
        <p:blipFill rotWithShape="1">
          <a:blip r:embed="rId6">
            <a:alphaModFix/>
          </a:blip>
          <a:srcRect b="0" l="0" r="0" t="0"/>
          <a:stretch/>
        </p:blipFill>
        <p:spPr>
          <a:xfrm>
            <a:off x="5410133" y="2267941"/>
            <a:ext cx="2713664" cy="612459"/>
          </a:xfrm>
          <a:prstGeom prst="rect">
            <a:avLst/>
          </a:prstGeom>
          <a:noFill/>
          <a:ln>
            <a:noFill/>
          </a:ln>
        </p:spPr>
      </p:pic>
      <p:sp>
        <p:nvSpPr>
          <p:cNvPr id="1406" name="Google Shape;1406;p164"/>
          <p:cNvSpPr/>
          <p:nvPr/>
        </p:nvSpPr>
        <p:spPr>
          <a:xfrm>
            <a:off x="156408" y="614110"/>
            <a:ext cx="8689800" cy="692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ru" sz="1800">
                <a:solidFill>
                  <a:schemeClr val="dk1"/>
                </a:solidFill>
                <a:latin typeface="Libre Baskerville"/>
                <a:ea typeface="Libre Baskerville"/>
                <a:cs typeface="Libre Baskerville"/>
                <a:sym typeface="Libre Baskerville"/>
              </a:rPr>
              <a:t>Функция логистического отклика </a:t>
            </a:r>
            <a:r>
              <a:rPr i="1" lang="ru" sz="1800">
                <a:solidFill>
                  <a:schemeClr val="dk1"/>
                </a:solidFill>
                <a:latin typeface="Libre Baskerville"/>
                <a:ea typeface="Libre Baskerville"/>
                <a:cs typeface="Libre Baskerville"/>
                <a:sym typeface="Libre Baskerville"/>
              </a:rPr>
              <a:t>(сигмоид-функция или обратный-логит преобразования) </a:t>
            </a:r>
            <a:r>
              <a:rPr lang="ru" sz="1800">
                <a:solidFill>
                  <a:schemeClr val="dk1"/>
                </a:solidFill>
                <a:latin typeface="Libre Baskerville"/>
                <a:ea typeface="Libre Baskerville"/>
                <a:cs typeface="Libre Baskerville"/>
                <a:sym typeface="Libre Baskerville"/>
              </a:rPr>
              <a:t>соответствует вероятности наступления события (для определения вероятности принадлежности объекта к классу +1):</a:t>
            </a:r>
            <a:endParaRPr sz="1800">
              <a:solidFill>
                <a:schemeClr val="dk1"/>
              </a:solidFill>
              <a:latin typeface="Libre Baskerville"/>
              <a:ea typeface="Libre Baskerville"/>
              <a:cs typeface="Libre Baskerville"/>
              <a:sym typeface="Libre Baskerville"/>
            </a:endParaRPr>
          </a:p>
        </p:txBody>
      </p:sp>
      <p:sp>
        <p:nvSpPr>
          <p:cNvPr id="1407" name="Google Shape;1407;p164"/>
          <p:cNvSpPr/>
          <p:nvPr/>
        </p:nvSpPr>
        <p:spPr>
          <a:xfrm flipH="1">
            <a:off x="276008" y="3196672"/>
            <a:ext cx="8450700" cy="692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ru" sz="1800">
                <a:solidFill>
                  <a:srgbClr val="111111"/>
                </a:solidFill>
                <a:latin typeface="Libre Baskerville"/>
                <a:ea typeface="Libre Baskerville"/>
                <a:cs typeface="Libre Baskerville"/>
                <a:sym typeface="Libre Baskerville"/>
              </a:rPr>
              <a:t>Задача модели логистической регрессии </a:t>
            </a:r>
            <a:r>
              <a:rPr lang="ru" sz="1800">
                <a:solidFill>
                  <a:srgbClr val="111111"/>
                </a:solidFill>
                <a:latin typeface="Libre Baskerville"/>
                <a:ea typeface="Libre Baskerville"/>
                <a:cs typeface="Libre Baskerville"/>
                <a:sym typeface="Libre Baskerville"/>
              </a:rPr>
              <a:t>состоит в том, чтобы определить параметры θ, при которых значение функции потерь будет стремиться к минимальному.  </a:t>
            </a:r>
            <a:endParaRPr/>
          </a:p>
        </p:txBody>
      </p:sp>
      <p:sp>
        <p:nvSpPr>
          <p:cNvPr descr="$w$" id="1408" name="Google Shape;1408;p164"/>
          <p:cNvSpPr/>
          <p:nvPr/>
        </p:nvSpPr>
        <p:spPr>
          <a:xfrm rot="10800000">
            <a:off x="7011237" y="86054"/>
            <a:ext cx="248400" cy="3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409" name="Google Shape;1409;p164"/>
          <p:cNvSpPr/>
          <p:nvPr/>
        </p:nvSpPr>
        <p:spPr>
          <a:xfrm>
            <a:off x="395536" y="1946148"/>
            <a:ext cx="3912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1800">
                <a:solidFill>
                  <a:schemeClr val="dk1"/>
                </a:solidFill>
                <a:latin typeface="Libre Baskerville"/>
                <a:ea typeface="Libre Baskerville"/>
                <a:cs typeface="Libre Baskerville"/>
                <a:sym typeface="Libre Baskerville"/>
              </a:rPr>
              <a:t>Функция логистической ошибки </a:t>
            </a:r>
            <a:endParaRPr sz="1800">
              <a:solidFill>
                <a:schemeClr val="dk1"/>
              </a:solidFill>
              <a:latin typeface="Libre Baskerville"/>
              <a:ea typeface="Libre Baskerville"/>
              <a:cs typeface="Libre Baskerville"/>
              <a:sym typeface="Libre Baskerville"/>
            </a:endParaRPr>
          </a:p>
        </p:txBody>
      </p:sp>
      <p:sp>
        <p:nvSpPr>
          <p:cNvPr id="1410" name="Google Shape;1410;p164"/>
          <p:cNvSpPr/>
          <p:nvPr/>
        </p:nvSpPr>
        <p:spPr>
          <a:xfrm>
            <a:off x="-297727" y="342436"/>
            <a:ext cx="330600" cy="28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1111"/>
              </a:buClr>
              <a:buSzPts val="1200"/>
              <a:buFont typeface="Arial"/>
              <a:buNone/>
            </a:pPr>
            <a:r>
              <a:rPr b="0" i="0" lang="ru" sz="1200" u="none" cap="none" strike="noStrike">
                <a:solidFill>
                  <a:srgbClr val="111111"/>
                </a:solidFill>
                <a:latin typeface="Arial"/>
                <a:ea typeface="Arial"/>
                <a:cs typeface="Arial"/>
                <a:sym typeface="Arial"/>
              </a:rPr>
              <a:t> </a:t>
            </a:r>
            <a:r>
              <a:rPr b="0" i="0" lang="ru" sz="600" u="none" cap="none" strike="noStrike">
                <a:solidFill>
                  <a:schemeClr val="dk1"/>
                </a:solidFill>
                <a:latin typeface="Libre Baskerville"/>
                <a:ea typeface="Libre Baskerville"/>
                <a:cs typeface="Libre Baskerville"/>
                <a:sym typeface="Libre Baskerville"/>
              </a:rPr>
              <a:t>  </a:t>
            </a:r>
            <a:r>
              <a:rPr b="0" i="0" lang="ru" sz="19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descr="$+1$" id="1411" name="Google Shape;1411;p164"/>
          <p:cNvSpPr/>
          <p:nvPr/>
        </p:nvSpPr>
        <p:spPr>
          <a:xfrm>
            <a:off x="4783138"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65"/>
          <p:cNvSpPr txBox="1"/>
          <p:nvPr>
            <p:ph type="title"/>
          </p:nvPr>
        </p:nvSpPr>
        <p:spPr>
          <a:xfrm>
            <a:off x="1115616" y="-344574"/>
            <a:ext cx="7772400" cy="8574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Пример логистической регрессии</a:t>
            </a:r>
            <a:endParaRPr sz="3400">
              <a:solidFill>
                <a:schemeClr val="accent2"/>
              </a:solidFill>
              <a:latin typeface="Times New Roman"/>
              <a:ea typeface="Times New Roman"/>
              <a:cs typeface="Times New Roman"/>
              <a:sym typeface="Times New Roman"/>
            </a:endParaRPr>
          </a:p>
        </p:txBody>
      </p:sp>
      <p:pic>
        <p:nvPicPr>
          <p:cNvPr id="1418" name="Google Shape;1418;p165"/>
          <p:cNvPicPr preferRelativeResize="0"/>
          <p:nvPr/>
        </p:nvPicPr>
        <p:blipFill rotWithShape="1">
          <a:blip r:embed="rId3">
            <a:alphaModFix/>
          </a:blip>
          <a:srcRect b="0" l="0" r="0" t="0"/>
          <a:stretch/>
        </p:blipFill>
        <p:spPr>
          <a:xfrm>
            <a:off x="392836" y="584214"/>
            <a:ext cx="3943350" cy="2057400"/>
          </a:xfrm>
          <a:prstGeom prst="rect">
            <a:avLst/>
          </a:prstGeom>
          <a:noFill/>
          <a:ln>
            <a:noFill/>
          </a:ln>
        </p:spPr>
      </p:pic>
      <p:pic>
        <p:nvPicPr>
          <p:cNvPr id="1419" name="Google Shape;1419;p165"/>
          <p:cNvPicPr preferRelativeResize="0"/>
          <p:nvPr/>
        </p:nvPicPr>
        <p:blipFill rotWithShape="1">
          <a:blip r:embed="rId4">
            <a:alphaModFix/>
          </a:blip>
          <a:srcRect b="0" l="0" r="0" t="0"/>
          <a:stretch/>
        </p:blipFill>
        <p:spPr>
          <a:xfrm>
            <a:off x="253005" y="3057804"/>
            <a:ext cx="4048223" cy="1188132"/>
          </a:xfrm>
          <a:prstGeom prst="rect">
            <a:avLst/>
          </a:prstGeom>
          <a:noFill/>
          <a:ln>
            <a:noFill/>
          </a:ln>
        </p:spPr>
      </p:pic>
      <p:pic>
        <p:nvPicPr>
          <p:cNvPr id="1420" name="Google Shape;1420;p165"/>
          <p:cNvPicPr preferRelativeResize="0"/>
          <p:nvPr/>
        </p:nvPicPr>
        <p:blipFill rotWithShape="1">
          <a:blip r:embed="rId5">
            <a:alphaModFix/>
          </a:blip>
          <a:srcRect b="0" l="0" r="0" t="0"/>
          <a:stretch/>
        </p:blipFill>
        <p:spPr>
          <a:xfrm>
            <a:off x="6156176" y="584214"/>
            <a:ext cx="1658276" cy="1987536"/>
          </a:xfrm>
          <a:prstGeom prst="rect">
            <a:avLst/>
          </a:prstGeom>
          <a:noFill/>
          <a:ln>
            <a:noFill/>
          </a:ln>
        </p:spPr>
      </p:pic>
      <p:pic>
        <p:nvPicPr>
          <p:cNvPr id="1421" name="Google Shape;1421;p165"/>
          <p:cNvPicPr preferRelativeResize="0"/>
          <p:nvPr/>
        </p:nvPicPr>
        <p:blipFill rotWithShape="1">
          <a:blip r:embed="rId6">
            <a:alphaModFix/>
          </a:blip>
          <a:srcRect b="0" l="0" r="0" t="0"/>
          <a:stretch/>
        </p:blipFill>
        <p:spPr>
          <a:xfrm>
            <a:off x="6223463" y="2841780"/>
            <a:ext cx="1557346" cy="189639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66"/>
          <p:cNvSpPr txBox="1"/>
          <p:nvPr>
            <p:ph type="title"/>
          </p:nvPr>
        </p:nvSpPr>
        <p:spPr>
          <a:xfrm>
            <a:off x="827584" y="-236562"/>
            <a:ext cx="7772400" cy="857400"/>
          </a:xfrm>
          <a:prstGeom prst="rect">
            <a:avLst/>
          </a:prstGeom>
          <a:noFill/>
          <a:ln>
            <a:noFill/>
          </a:ln>
        </p:spPr>
        <p:txBody>
          <a:bodyPr anchorCtr="0" anchor="b" bIns="91425" lIns="91425" spcFirstLastPara="1" rIns="91425" wrap="square" tIns="45700">
            <a:normAutofit/>
          </a:bodyPr>
          <a:lstStyle/>
          <a:p>
            <a:pPr indent="0" lvl="0" marL="0" rtl="0" algn="ctr">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Оценка качества классификации</a:t>
            </a:r>
            <a:endParaRPr sz="3400">
              <a:solidFill>
                <a:schemeClr val="accent2"/>
              </a:solidFill>
              <a:latin typeface="Times New Roman"/>
              <a:ea typeface="Times New Roman"/>
              <a:cs typeface="Times New Roman"/>
              <a:sym typeface="Times New Roman"/>
            </a:endParaRPr>
          </a:p>
        </p:txBody>
      </p:sp>
      <p:sp>
        <p:nvSpPr>
          <p:cNvPr id="1428" name="Google Shape;1428;p166"/>
          <p:cNvSpPr/>
          <p:nvPr/>
        </p:nvSpPr>
        <p:spPr>
          <a:xfrm>
            <a:off x="251520" y="735546"/>
            <a:ext cx="8712900" cy="692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ru" sz="1800">
                <a:solidFill>
                  <a:schemeClr val="dk1"/>
                </a:solidFill>
                <a:latin typeface="Libre Baskerville"/>
                <a:ea typeface="Libre Baskerville"/>
                <a:cs typeface="Libre Baskerville"/>
                <a:sym typeface="Libre Baskerville"/>
              </a:rPr>
              <a:t>При бинарной классификации возможны четыре сочетания реального класса каждого из объектов выборки данных и предположения алгоритма о классе объекта.</a:t>
            </a:r>
            <a:endParaRPr sz="1800">
              <a:solidFill>
                <a:schemeClr val="dk1"/>
              </a:solidFill>
              <a:latin typeface="Libre Baskerville"/>
              <a:ea typeface="Libre Baskerville"/>
              <a:cs typeface="Libre Baskerville"/>
              <a:sym typeface="Libre Baskerville"/>
            </a:endParaRPr>
          </a:p>
        </p:txBody>
      </p:sp>
      <p:pic>
        <p:nvPicPr>
          <p:cNvPr id="1429" name="Google Shape;1429;p166"/>
          <p:cNvPicPr preferRelativeResize="0"/>
          <p:nvPr/>
        </p:nvPicPr>
        <p:blipFill rotWithShape="1">
          <a:blip r:embed="rId3">
            <a:alphaModFix/>
          </a:blip>
          <a:srcRect b="0" l="0" r="0" t="0"/>
          <a:stretch/>
        </p:blipFill>
        <p:spPr>
          <a:xfrm>
            <a:off x="2471315" y="1428250"/>
            <a:ext cx="3004984" cy="1110050"/>
          </a:xfrm>
          <a:prstGeom prst="rect">
            <a:avLst/>
          </a:prstGeom>
          <a:noFill/>
          <a:ln>
            <a:noFill/>
          </a:ln>
        </p:spPr>
      </p:pic>
      <p:pic>
        <p:nvPicPr>
          <p:cNvPr id="1430" name="Google Shape;1430;p166"/>
          <p:cNvPicPr preferRelativeResize="0"/>
          <p:nvPr/>
        </p:nvPicPr>
        <p:blipFill rotWithShape="1">
          <a:blip r:embed="rId4">
            <a:alphaModFix/>
          </a:blip>
          <a:srcRect b="0" l="0" r="0" t="0"/>
          <a:stretch/>
        </p:blipFill>
        <p:spPr>
          <a:xfrm>
            <a:off x="1350454" y="2807420"/>
            <a:ext cx="4886325" cy="2164556"/>
          </a:xfrm>
          <a:prstGeom prst="rect">
            <a:avLst/>
          </a:prstGeom>
          <a:noFill/>
          <a:ln>
            <a:noFill/>
          </a:ln>
        </p:spPr>
      </p:pic>
      <p:sp>
        <p:nvSpPr>
          <p:cNvPr id="1431" name="Google Shape;1431;p166"/>
          <p:cNvSpPr/>
          <p:nvPr/>
        </p:nvSpPr>
        <p:spPr>
          <a:xfrm>
            <a:off x="264528" y="2538299"/>
            <a:ext cx="8568900" cy="4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solidFill>
                  <a:schemeClr val="dk1"/>
                </a:solidFill>
                <a:latin typeface="Libre Baskerville"/>
                <a:ea typeface="Libre Baskerville"/>
                <a:cs typeface="Libre Baskerville"/>
                <a:sym typeface="Libre Baskerville"/>
              </a:rPr>
              <a:t>Реальные алгоритмы допускают ошибки классификации двух видов: ошибки I рода и ошибки II рода.</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67"/>
          <p:cNvSpPr txBox="1"/>
          <p:nvPr>
            <p:ph type="title"/>
          </p:nvPr>
        </p:nvSpPr>
        <p:spPr>
          <a:xfrm>
            <a:off x="10552" y="-122606"/>
            <a:ext cx="9360900" cy="8574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F-критерия для оценки качества классификации</a:t>
            </a:r>
            <a:endParaRPr sz="3400">
              <a:solidFill>
                <a:schemeClr val="accent2"/>
              </a:solidFill>
              <a:latin typeface="Times New Roman"/>
              <a:ea typeface="Times New Roman"/>
              <a:cs typeface="Times New Roman"/>
              <a:sym typeface="Times New Roman"/>
            </a:endParaRPr>
          </a:p>
        </p:txBody>
      </p:sp>
      <p:sp>
        <p:nvSpPr>
          <p:cNvPr id="1437" name="Google Shape;1437;p167"/>
          <p:cNvSpPr/>
          <p:nvPr/>
        </p:nvSpPr>
        <p:spPr>
          <a:xfrm>
            <a:off x="467544" y="1442217"/>
            <a:ext cx="8352900" cy="25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1800">
                <a:solidFill>
                  <a:schemeClr val="dk1"/>
                </a:solidFill>
                <a:latin typeface="Libre Baskerville"/>
                <a:ea typeface="Libre Baskerville"/>
                <a:cs typeface="Libre Baskerville"/>
                <a:sym typeface="Libre Baskerville"/>
              </a:rPr>
              <a:t>Этапы расчета F-критерия</a:t>
            </a:r>
            <a:r>
              <a:rPr lang="ru" sz="1800">
                <a:solidFill>
                  <a:schemeClr val="dk1"/>
                </a:solidFill>
                <a:latin typeface="Libre Baskerville"/>
                <a:ea typeface="Libre Baskerville"/>
                <a:cs typeface="Libre Baskerville"/>
                <a:sym typeface="Libre Baskerville"/>
              </a:rPr>
              <a:t>:</a:t>
            </a:r>
            <a:endParaRPr/>
          </a:p>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a:p>
            <a:pPr indent="-342900" lvl="0" marL="342900" marR="0" rtl="0" algn="l">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Подсчет количества каждого сочетания случаев. </a:t>
            </a:r>
            <a:endParaRPr sz="1800">
              <a:solidFill>
                <a:schemeClr val="dk1"/>
              </a:solidFill>
              <a:latin typeface="Libre Baskerville"/>
              <a:ea typeface="Libre Baskerville"/>
              <a:cs typeface="Libre Baskerville"/>
              <a:sym typeface="Libre Baskerville"/>
            </a:endParaRPr>
          </a:p>
          <a:p>
            <a:pPr indent="-342900" lvl="0" marL="342900" marR="0" rtl="0" algn="l">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Расчет точности (precision)</a:t>
            </a:r>
            <a:endParaRPr/>
          </a:p>
          <a:p>
            <a:pPr indent="-228600" lvl="0" marL="342900" marR="0" rtl="0" algn="l">
              <a:spcBef>
                <a:spcPts val="0"/>
              </a:spcBef>
              <a:spcAft>
                <a:spcPts val="0"/>
              </a:spcAft>
              <a:buClr>
                <a:schemeClr val="dk1"/>
              </a:buClr>
              <a:buSzPts val="1800"/>
              <a:buFont typeface="Libre Franklin"/>
              <a:buNone/>
            </a:pPr>
            <a:r>
              <a:t/>
            </a:r>
            <a:endParaRPr sz="1800">
              <a:solidFill>
                <a:schemeClr val="dk1"/>
              </a:solidFill>
              <a:latin typeface="Libre Baskerville"/>
              <a:ea typeface="Libre Baskerville"/>
              <a:cs typeface="Libre Baskerville"/>
              <a:sym typeface="Libre Baskerville"/>
            </a:endParaRPr>
          </a:p>
          <a:p>
            <a:pPr indent="-228600" lvl="0" marL="342900" marR="0" rtl="0" algn="l">
              <a:spcBef>
                <a:spcPts val="0"/>
              </a:spcBef>
              <a:spcAft>
                <a:spcPts val="0"/>
              </a:spcAft>
              <a:buClr>
                <a:schemeClr val="dk1"/>
              </a:buClr>
              <a:buSzPts val="1800"/>
              <a:buFont typeface="Libre Franklin"/>
              <a:buNone/>
            </a:pPr>
            <a:r>
              <a:t/>
            </a:r>
            <a:endParaRPr sz="1800">
              <a:solidFill>
                <a:schemeClr val="dk1"/>
              </a:solidFill>
              <a:latin typeface="Libre Baskerville"/>
              <a:ea typeface="Libre Baskerville"/>
              <a:cs typeface="Libre Baskerville"/>
              <a:sym typeface="Libre Baskerville"/>
            </a:endParaRPr>
          </a:p>
          <a:p>
            <a:pPr indent="-228600" lvl="0" marL="342900" marR="0" rtl="0" algn="l">
              <a:spcBef>
                <a:spcPts val="0"/>
              </a:spcBef>
              <a:spcAft>
                <a:spcPts val="0"/>
              </a:spcAft>
              <a:buClr>
                <a:schemeClr val="dk1"/>
              </a:buClr>
              <a:buSzPts val="1800"/>
              <a:buFont typeface="Libre Franklin"/>
              <a:buNone/>
            </a:pPr>
            <a:r>
              <a:t/>
            </a:r>
            <a:endParaRPr sz="1800">
              <a:solidFill>
                <a:schemeClr val="dk1"/>
              </a:solidFill>
              <a:latin typeface="Libre Baskerville"/>
              <a:ea typeface="Libre Baskerville"/>
              <a:cs typeface="Libre Baskerville"/>
              <a:sym typeface="Libre Baskerville"/>
            </a:endParaRPr>
          </a:p>
          <a:p>
            <a:pPr indent="-342900" lvl="0" marL="342900" marR="0" rtl="0" algn="l">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Расчет чувствительности (recall)</a:t>
            </a:r>
            <a:endParaRPr sz="1800">
              <a:solidFill>
                <a:schemeClr val="dk1"/>
              </a:solidFill>
              <a:latin typeface="Libre Baskerville"/>
              <a:ea typeface="Libre Baskerville"/>
              <a:cs typeface="Libre Baskerville"/>
              <a:sym typeface="Libre Baskerville"/>
            </a:endParaRPr>
          </a:p>
          <a:p>
            <a:pPr indent="-228600" lvl="0" marL="342900" marR="0" rtl="0" algn="l">
              <a:spcBef>
                <a:spcPts val="0"/>
              </a:spcBef>
              <a:spcAft>
                <a:spcPts val="0"/>
              </a:spcAft>
              <a:buClr>
                <a:schemeClr val="dk1"/>
              </a:buClr>
              <a:buSzPts val="1800"/>
              <a:buFont typeface="Libre Franklin"/>
              <a:buNone/>
            </a:pPr>
            <a:r>
              <a:t/>
            </a:r>
            <a:endParaRPr sz="1800">
              <a:solidFill>
                <a:schemeClr val="dk1"/>
              </a:solidFill>
              <a:latin typeface="Libre Baskerville"/>
              <a:ea typeface="Libre Baskerville"/>
              <a:cs typeface="Libre Baskerville"/>
              <a:sym typeface="Libre Baskerville"/>
            </a:endParaRPr>
          </a:p>
          <a:p>
            <a:pPr indent="-228600" lvl="0" marL="342900" marR="0" rtl="0" algn="l">
              <a:spcBef>
                <a:spcPts val="0"/>
              </a:spcBef>
              <a:spcAft>
                <a:spcPts val="0"/>
              </a:spcAft>
              <a:buClr>
                <a:schemeClr val="dk1"/>
              </a:buClr>
              <a:buSzPts val="1800"/>
              <a:buFont typeface="Libre Franklin"/>
              <a:buNone/>
            </a:pPr>
            <a:r>
              <a:t/>
            </a:r>
            <a:endParaRPr sz="1800">
              <a:solidFill>
                <a:schemeClr val="dk1"/>
              </a:solidFill>
              <a:latin typeface="Libre Baskerville"/>
              <a:ea typeface="Libre Baskerville"/>
              <a:cs typeface="Libre Baskerville"/>
              <a:sym typeface="Libre Baskerville"/>
            </a:endParaRPr>
          </a:p>
          <a:p>
            <a:pPr indent="-228600" lvl="0" marL="342900" marR="0" rtl="0" algn="l">
              <a:spcBef>
                <a:spcPts val="0"/>
              </a:spcBef>
              <a:spcAft>
                <a:spcPts val="0"/>
              </a:spcAft>
              <a:buClr>
                <a:schemeClr val="dk1"/>
              </a:buClr>
              <a:buSzPts val="1800"/>
              <a:buFont typeface="Libre Franklin"/>
              <a:buNone/>
            </a:pPr>
            <a:r>
              <a:t/>
            </a:r>
            <a:endParaRPr sz="1800">
              <a:solidFill>
                <a:schemeClr val="dk1"/>
              </a:solidFill>
              <a:latin typeface="Libre Baskerville"/>
              <a:ea typeface="Libre Baskerville"/>
              <a:cs typeface="Libre Baskerville"/>
              <a:sym typeface="Libre Baskerville"/>
            </a:endParaRPr>
          </a:p>
          <a:p>
            <a:pPr indent="-342900" lvl="0" marL="342900" marR="0" rtl="0" algn="l">
              <a:spcBef>
                <a:spcPts val="0"/>
              </a:spcBef>
              <a:spcAft>
                <a:spcPts val="0"/>
              </a:spcAft>
              <a:buClr>
                <a:schemeClr val="dk1"/>
              </a:buClr>
              <a:buSzPts val="1800"/>
              <a:buFont typeface="Libre Franklin"/>
              <a:buAutoNum type="arabicPeriod"/>
            </a:pPr>
            <a:r>
              <a:rPr lang="ru" sz="1800">
                <a:solidFill>
                  <a:schemeClr val="dk1"/>
                </a:solidFill>
                <a:latin typeface="Libre Baskerville"/>
                <a:ea typeface="Libre Baskerville"/>
                <a:cs typeface="Libre Baskerville"/>
                <a:sym typeface="Libre Baskerville"/>
              </a:rPr>
              <a:t>Расчет F-критерия</a:t>
            </a:r>
            <a:endParaRPr/>
          </a:p>
        </p:txBody>
      </p:sp>
      <p:pic>
        <p:nvPicPr>
          <p:cNvPr id="1438" name="Google Shape;1438;p167"/>
          <p:cNvPicPr preferRelativeResize="0"/>
          <p:nvPr/>
        </p:nvPicPr>
        <p:blipFill rotWithShape="1">
          <a:blip r:embed="rId3">
            <a:alphaModFix/>
          </a:blip>
          <a:srcRect b="0" l="0" r="0" t="0"/>
          <a:stretch/>
        </p:blipFill>
        <p:spPr>
          <a:xfrm>
            <a:off x="6350281" y="2043106"/>
            <a:ext cx="992981" cy="528638"/>
          </a:xfrm>
          <a:prstGeom prst="rect">
            <a:avLst/>
          </a:prstGeom>
          <a:noFill/>
          <a:ln>
            <a:noFill/>
          </a:ln>
        </p:spPr>
      </p:pic>
      <p:pic>
        <p:nvPicPr>
          <p:cNvPr id="1439" name="Google Shape;1439;p167"/>
          <p:cNvPicPr preferRelativeResize="0"/>
          <p:nvPr/>
        </p:nvPicPr>
        <p:blipFill rotWithShape="1">
          <a:blip r:embed="rId4">
            <a:alphaModFix/>
          </a:blip>
          <a:srcRect b="0" l="0" r="0" t="0"/>
          <a:stretch/>
        </p:blipFill>
        <p:spPr>
          <a:xfrm>
            <a:off x="6332418" y="2817390"/>
            <a:ext cx="1028700" cy="585788"/>
          </a:xfrm>
          <a:prstGeom prst="rect">
            <a:avLst/>
          </a:prstGeom>
          <a:noFill/>
          <a:ln>
            <a:noFill/>
          </a:ln>
        </p:spPr>
      </p:pic>
      <p:pic>
        <p:nvPicPr>
          <p:cNvPr id="1440" name="Google Shape;1440;p167"/>
          <p:cNvPicPr preferRelativeResize="0"/>
          <p:nvPr/>
        </p:nvPicPr>
        <p:blipFill rotWithShape="1">
          <a:blip r:embed="rId5">
            <a:alphaModFix/>
          </a:blip>
          <a:srcRect b="0" l="0" r="0" t="0"/>
          <a:stretch/>
        </p:blipFill>
        <p:spPr>
          <a:xfrm>
            <a:off x="6368143" y="3594999"/>
            <a:ext cx="957262" cy="5429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68"/>
          <p:cNvSpPr txBox="1"/>
          <p:nvPr>
            <p:ph type="title"/>
          </p:nvPr>
        </p:nvSpPr>
        <p:spPr>
          <a:xfrm>
            <a:off x="251520" y="-290568"/>
            <a:ext cx="7772400" cy="857400"/>
          </a:xfrm>
          <a:prstGeom prst="rect">
            <a:avLst/>
          </a:prstGeom>
          <a:noFill/>
          <a:ln>
            <a:noFill/>
          </a:ln>
        </p:spPr>
        <p:txBody>
          <a:bodyPr anchorCtr="0" anchor="b" bIns="91425" lIns="91425" spcFirstLastPara="1" rIns="91425" wrap="square" tIns="45700">
            <a:normAutofit/>
          </a:bodyPr>
          <a:lstStyle/>
          <a:p>
            <a:pPr indent="0" lvl="0" marL="0" rtl="0" algn="ctr">
              <a:spcBef>
                <a:spcPts val="0"/>
              </a:spcBef>
              <a:spcAft>
                <a:spcPts val="0"/>
              </a:spcAft>
              <a:buClr>
                <a:schemeClr val="accent2"/>
              </a:buClr>
              <a:buSzPts val="3400"/>
              <a:buFont typeface="Times New Roman"/>
              <a:buNone/>
            </a:pPr>
            <a:r>
              <a:rPr lang="ru" sz="3400">
                <a:solidFill>
                  <a:schemeClr val="accent2"/>
                </a:solidFill>
                <a:latin typeface="Times New Roman"/>
                <a:ea typeface="Times New Roman"/>
                <a:cs typeface="Times New Roman"/>
                <a:sym typeface="Times New Roman"/>
              </a:rPr>
              <a:t>Пример расчета F-критерия</a:t>
            </a:r>
            <a:endParaRPr sz="3400">
              <a:solidFill>
                <a:schemeClr val="accent2"/>
              </a:solidFill>
              <a:latin typeface="Times New Roman"/>
              <a:ea typeface="Times New Roman"/>
              <a:cs typeface="Times New Roman"/>
              <a:sym typeface="Times New Roman"/>
            </a:endParaRPr>
          </a:p>
        </p:txBody>
      </p:sp>
      <p:pic>
        <p:nvPicPr>
          <p:cNvPr id="1447" name="Google Shape;1447;p168"/>
          <p:cNvPicPr preferRelativeResize="0"/>
          <p:nvPr/>
        </p:nvPicPr>
        <p:blipFill rotWithShape="1">
          <a:blip r:embed="rId3">
            <a:alphaModFix/>
          </a:blip>
          <a:srcRect b="0" l="0" r="0" t="0"/>
          <a:stretch/>
        </p:blipFill>
        <p:spPr>
          <a:xfrm>
            <a:off x="923776" y="2409732"/>
            <a:ext cx="5186363" cy="2586038"/>
          </a:xfrm>
          <a:prstGeom prst="rect">
            <a:avLst/>
          </a:prstGeom>
          <a:noFill/>
          <a:ln>
            <a:noFill/>
          </a:ln>
        </p:spPr>
      </p:pic>
      <p:pic>
        <p:nvPicPr>
          <p:cNvPr id="1448" name="Google Shape;1448;p168"/>
          <p:cNvPicPr preferRelativeResize="0"/>
          <p:nvPr/>
        </p:nvPicPr>
        <p:blipFill rotWithShape="1">
          <a:blip r:embed="rId4">
            <a:alphaModFix/>
          </a:blip>
          <a:srcRect b="0" l="0" r="0" t="0"/>
          <a:stretch/>
        </p:blipFill>
        <p:spPr>
          <a:xfrm>
            <a:off x="1806173" y="656856"/>
            <a:ext cx="4088102" cy="175287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69"/>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lnSpc>
                <a:spcPct val="90000"/>
              </a:lnSpc>
              <a:spcBef>
                <a:spcPts val="0"/>
              </a:spcBef>
              <a:spcAft>
                <a:spcPts val="0"/>
              </a:spcAft>
              <a:buClr>
                <a:schemeClr val="lt1"/>
              </a:buClr>
              <a:buSzPts val="3000"/>
              <a:buFont typeface="Gill Sans"/>
              <a:buNone/>
            </a:pPr>
            <a:r>
              <a:rPr lang="ru" sz="3000"/>
              <a:t>НЕДООБУЧЕНИЕ</a:t>
            </a:r>
            <a:br>
              <a:rPr lang="ru" sz="3000"/>
            </a:br>
            <a:br>
              <a:rPr lang="ru" sz="3000"/>
            </a:br>
            <a:r>
              <a:rPr lang="ru" sz="3000"/>
              <a:t>ПЕРЕОБУЧЕНИЕ</a:t>
            </a:r>
            <a:endParaRPr sz="3000"/>
          </a:p>
          <a:p>
            <a:pPr indent="0" lvl="0" marL="0" rtl="0" algn="l">
              <a:spcBef>
                <a:spcPts val="0"/>
              </a:spcBef>
              <a:spcAft>
                <a:spcPts val="0"/>
              </a:spcAft>
              <a:buNone/>
            </a:pPr>
            <a:r>
              <a:t/>
            </a:r>
            <a:endParaRPr/>
          </a:p>
        </p:txBody>
      </p:sp>
      <p:sp>
        <p:nvSpPr>
          <p:cNvPr id="1454" name="Google Shape;1454;p1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Типы пропусков</a:t>
            </a:r>
            <a:endParaRPr/>
          </a:p>
        </p:txBody>
      </p:sp>
      <p:sp>
        <p:nvSpPr>
          <p:cNvPr id="330" name="Google Shape;330;p5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t>Полностью случайные пропуски </a:t>
            </a:r>
            <a:r>
              <a:rPr lang="ru"/>
              <a:t>(missing completely at random, MCAR) предполагают, что вероятность появления пропуска никак не связана с данными. Такие пропуски возникают, например, если измерительный прибор неисправен и случайным образом не записал часть наблюдений, или если один из образцов крови, изучаемых в лаборатории, оказался поврежден и по этой причине его характеристики выпали из исследования.</a:t>
            </a:r>
            <a:endParaRPr/>
          </a:p>
        </p:txBody>
      </p:sp>
      <p:sp>
        <p:nvSpPr>
          <p:cNvPr id="331" name="Google Shape;33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7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460" name="Google Shape;1460;p170"/>
          <p:cNvSpPr txBox="1"/>
          <p:nvPr>
            <p:ph type="title"/>
          </p:nvPr>
        </p:nvSpPr>
        <p:spPr>
          <a:xfrm>
            <a:off x="512999" y="606140"/>
            <a:ext cx="26592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100"/>
              <a:buFont typeface="Gill Sans"/>
              <a:buNone/>
            </a:pPr>
            <a:r>
              <a:rPr lang="ru" sz="2100"/>
              <a:t>ПЕРЕОБУЧЕНИЕ</a:t>
            </a:r>
            <a:br>
              <a:rPr lang="ru" sz="2100"/>
            </a:br>
            <a:br>
              <a:rPr lang="ru" sz="2100"/>
            </a:br>
            <a:r>
              <a:rPr lang="ru" sz="2100"/>
              <a:t>НЕДООБУЧЕНИЕ</a:t>
            </a:r>
            <a:br>
              <a:rPr lang="ru" sz="2100"/>
            </a:br>
            <a:br>
              <a:rPr lang="ru" sz="2100"/>
            </a:br>
            <a:br>
              <a:rPr lang="ru" sz="2100"/>
            </a:br>
            <a:r>
              <a:rPr lang="ru" sz="2100"/>
              <a:t>UNDERTRAINING</a:t>
            </a:r>
            <a:br>
              <a:rPr lang="ru" sz="2100"/>
            </a:br>
            <a:br>
              <a:rPr lang="ru" sz="2100"/>
            </a:br>
            <a:r>
              <a:rPr lang="ru" sz="2100"/>
              <a:t>OVERTRAINING</a:t>
            </a:r>
            <a:endParaRPr sz="2100"/>
          </a:p>
        </p:txBody>
      </p:sp>
      <p:pic>
        <p:nvPicPr>
          <p:cNvPr id="1461" name="Google Shape;1461;p170"/>
          <p:cNvPicPr preferRelativeResize="0"/>
          <p:nvPr/>
        </p:nvPicPr>
        <p:blipFill rotWithShape="1">
          <a:blip r:embed="rId3">
            <a:alphaModFix/>
          </a:blip>
          <a:srcRect b="0" l="0" r="0" t="0"/>
          <a:stretch/>
        </p:blipFill>
        <p:spPr>
          <a:xfrm>
            <a:off x="3288882" y="126170"/>
            <a:ext cx="5788236" cy="446868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7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467" name="Google Shape;1467;p171"/>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ОБУЧЕНИЕ И ПЕРЕОБУЧЕНИЕ</a:t>
            </a:r>
            <a:endParaRPr/>
          </a:p>
        </p:txBody>
      </p:sp>
      <p:pic>
        <p:nvPicPr>
          <p:cNvPr id="1468" name="Google Shape;1468;p171"/>
          <p:cNvPicPr preferRelativeResize="0"/>
          <p:nvPr/>
        </p:nvPicPr>
        <p:blipFill rotWithShape="1">
          <a:blip r:embed="rId3">
            <a:alphaModFix/>
          </a:blip>
          <a:srcRect b="0" l="0" r="0" t="0"/>
          <a:stretch/>
        </p:blipFill>
        <p:spPr>
          <a:xfrm>
            <a:off x="2675126" y="1392275"/>
            <a:ext cx="5237852" cy="349190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7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descr="Mathematics 10 03571 g012 550" id="1474" name="Google Shape;1474;p172"/>
          <p:cNvPicPr preferRelativeResize="0"/>
          <p:nvPr/>
        </p:nvPicPr>
        <p:blipFill rotWithShape="1">
          <a:blip r:embed="rId3">
            <a:alphaModFix/>
          </a:blip>
          <a:srcRect b="0" l="0" r="0" t="0"/>
          <a:stretch/>
        </p:blipFill>
        <p:spPr>
          <a:xfrm>
            <a:off x="2849759" y="743485"/>
            <a:ext cx="6121012" cy="4173417"/>
          </a:xfrm>
          <a:prstGeom prst="rect">
            <a:avLst/>
          </a:prstGeom>
          <a:noFill/>
          <a:ln>
            <a:noFill/>
          </a:ln>
        </p:spPr>
      </p:pic>
      <p:sp>
        <p:nvSpPr>
          <p:cNvPr id="1475" name="Google Shape;1475;p172"/>
          <p:cNvSpPr txBox="1"/>
          <p:nvPr>
            <p:ph type="title"/>
          </p:nvPr>
        </p:nvSpPr>
        <p:spPr>
          <a:xfrm>
            <a:off x="185586" y="226598"/>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ОБУЧЕНИЕ И ПЕРЕОБУЧЕНИЕ</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7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descr="Mathematics 10 03571 g006 550" id="1481" name="Google Shape;1481;p173"/>
          <p:cNvPicPr preferRelativeResize="0"/>
          <p:nvPr/>
        </p:nvPicPr>
        <p:blipFill rotWithShape="1">
          <a:blip r:embed="rId3">
            <a:alphaModFix/>
          </a:blip>
          <a:srcRect b="0" l="0" r="0" t="0"/>
          <a:stretch/>
        </p:blipFill>
        <p:spPr>
          <a:xfrm>
            <a:off x="2160593" y="478747"/>
            <a:ext cx="6816751" cy="4499056"/>
          </a:xfrm>
          <a:prstGeom prst="rect">
            <a:avLst/>
          </a:prstGeom>
          <a:noFill/>
          <a:ln>
            <a:noFill/>
          </a:ln>
        </p:spPr>
      </p:pic>
      <p:sp>
        <p:nvSpPr>
          <p:cNvPr id="1482" name="Google Shape;1482;p173"/>
          <p:cNvSpPr txBox="1"/>
          <p:nvPr>
            <p:ph type="title"/>
          </p:nvPr>
        </p:nvSpPr>
        <p:spPr>
          <a:xfrm>
            <a:off x="238680" y="201122"/>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ОБУЧЕНИЕ И ПЕРЕОБУЧЕНИЕ</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7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488" name="Google Shape;1488;p174"/>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КАК ИЗБЕЖАТЬ НЕДООБУЧЕНИЯ?</a:t>
            </a:r>
            <a:endParaRPr/>
          </a:p>
        </p:txBody>
      </p:sp>
      <p:sp>
        <p:nvSpPr>
          <p:cNvPr id="1489" name="Google Shape;1489;p174"/>
          <p:cNvSpPr txBox="1"/>
          <p:nvPr/>
        </p:nvSpPr>
        <p:spPr>
          <a:xfrm>
            <a:off x="641554" y="1314081"/>
            <a:ext cx="7773900" cy="1793100"/>
          </a:xfrm>
          <a:prstGeom prst="rect">
            <a:avLst/>
          </a:prstGeom>
          <a:noFill/>
          <a:ln>
            <a:noFill/>
          </a:ln>
        </p:spPr>
        <p:txBody>
          <a:bodyPr anchorCtr="0" anchor="t" bIns="34275" lIns="68575" spcFirstLastPara="1" rIns="68575" wrap="square" tIns="34275">
            <a:spAutoFit/>
          </a:bodyPr>
          <a:lstStyle/>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Использовать более сложную модель</a:t>
            </a:r>
            <a:endParaRPr sz="1100"/>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Перемешивать данные после вычисления каждой эпохи (deep learning)</a:t>
            </a:r>
            <a:endParaRPr sz="1100"/>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Добавить новые features</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7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1495" name="Google Shape;1495;p17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КАК ИЗБЕЖАТЬ ПЕРЕОБУЧЕНИЯ?</a:t>
            </a:r>
            <a:endParaRPr/>
          </a:p>
        </p:txBody>
      </p:sp>
      <p:sp>
        <p:nvSpPr>
          <p:cNvPr id="1496" name="Google Shape;1496;p175"/>
          <p:cNvSpPr txBox="1"/>
          <p:nvPr/>
        </p:nvSpPr>
        <p:spPr>
          <a:xfrm>
            <a:off x="641554" y="1314081"/>
            <a:ext cx="7773900" cy="2870700"/>
          </a:xfrm>
          <a:prstGeom prst="rect">
            <a:avLst/>
          </a:prstGeom>
          <a:noFill/>
          <a:ln>
            <a:noFill/>
          </a:ln>
        </p:spPr>
        <p:txBody>
          <a:bodyPr anchorCtr="0" anchor="t" bIns="34275" lIns="68575" spcFirstLastPara="1" rIns="68575" wrap="square" tIns="34275">
            <a:spAutoFit/>
          </a:bodyPr>
          <a:lstStyle/>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Найти больше данных для train</a:t>
            </a:r>
            <a:endParaRPr sz="1100"/>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Если новых данных нет, то аугментировать (augmentation) то, что есть</a:t>
            </a:r>
            <a:endParaRPr sz="1100"/>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Ранняя остановка (early stopping) </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Добавить регуляризацию (L1, L2 ) для весов</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Dropout – выбросить часть узлов из нейронки</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254000" lvl="0" marL="254000" marR="0" rtl="0" algn="l">
              <a:spcBef>
                <a:spcPts val="0"/>
              </a:spcBef>
              <a:spcAft>
                <a:spcPts val="0"/>
              </a:spcAft>
              <a:buClr>
                <a:schemeClr val="dk1"/>
              </a:buClr>
              <a:buSzPts val="1400"/>
              <a:buFont typeface="Arial "/>
              <a:buAutoNum type="arabicPeriod"/>
            </a:pPr>
            <a:r>
              <a:rPr lang="ru" sz="1400">
                <a:solidFill>
                  <a:schemeClr val="dk1"/>
                </a:solidFill>
                <a:latin typeface="Arial "/>
                <a:ea typeface="Arial "/>
                <a:cs typeface="Arial "/>
                <a:sym typeface="Arial "/>
              </a:rPr>
              <a:t>Dropconnect – обунулить некоторые веса</a:t>
            </a:r>
            <a:endParaRPr sz="1100"/>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a:p>
            <a:pPr indent="-165100" lvl="0" marL="254000" marR="0" rtl="0" algn="l">
              <a:spcBef>
                <a:spcPts val="0"/>
              </a:spcBef>
              <a:spcAft>
                <a:spcPts val="0"/>
              </a:spcAft>
              <a:buClr>
                <a:schemeClr val="dk1"/>
              </a:buClr>
              <a:buSzPts val="1400"/>
              <a:buFont typeface="Arial "/>
              <a:buNone/>
            </a:pPr>
            <a:r>
              <a:t/>
            </a:r>
            <a:endParaRPr sz="1400">
              <a:solidFill>
                <a:schemeClr val="dk1"/>
              </a:solidFill>
              <a:latin typeface="Arial "/>
              <a:ea typeface="Arial "/>
              <a:cs typeface="Arial "/>
              <a:sym typeface="Arial "/>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Типы пропусков</a:t>
            </a:r>
            <a:endParaRPr/>
          </a:p>
        </p:txBody>
      </p:sp>
      <p:sp>
        <p:nvSpPr>
          <p:cNvPr id="337" name="Google Shape;337;p54"/>
          <p:cNvSpPr txBox="1"/>
          <p:nvPr>
            <p:ph idx="1" type="body"/>
          </p:nvPr>
        </p:nvSpPr>
        <p:spPr>
          <a:xfrm>
            <a:off x="311700" y="120402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t>Случайные пропуски</a:t>
            </a:r>
            <a:r>
              <a:rPr lang="ru"/>
              <a:t> (missing at random, MAR) — вероятность появления пропуска зависит от некоторой известной нам переменной. Например, отсутствие ответа на определенный вопрос анкеты может зависеть от возраста респондента. Молодые охотнее отвечают на вопрос, люди более пожилого возраста скорее избегают ответа.</a:t>
            </a:r>
            <a:endParaRPr/>
          </a:p>
        </p:txBody>
      </p:sp>
      <p:sp>
        <p:nvSpPr>
          <p:cNvPr id="338" name="Google Shape;338;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Типы пропусков</a:t>
            </a:r>
            <a:endParaRPr/>
          </a:p>
        </p:txBody>
      </p:sp>
      <p:sp>
        <p:nvSpPr>
          <p:cNvPr id="344" name="Google Shape;344;p5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t>Неслучайные пропуски </a:t>
            </a:r>
            <a:r>
              <a:rPr lang="ru"/>
              <a:t>(missing not at random, MNAR) — вероятность появления пропуска зависит, в том числе, от фактора, о котором мы ничего не знаем. Например, у весов может быть верхний предел измерения и любой образец выше этого предела автоматически не записывается. В опросах общественного мнения MNAR возникает, когда люди с более активной жизненной позицией (переменная, которую мы не измеряем) чаще дают ответы на вопросы интервьюера.</a:t>
            </a:r>
            <a:endParaRPr/>
          </a:p>
        </p:txBody>
      </p:sp>
      <p:sp>
        <p:nvSpPr>
          <p:cNvPr id="345" name="Google Shape;345;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Выявление пропусков</a:t>
            </a:r>
            <a:endParaRPr/>
          </a:p>
        </p:txBody>
      </p:sp>
      <p:sp>
        <p:nvSpPr>
          <p:cNvPr id="351" name="Google Shape;351;p5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2" name="Google Shape;352;p56"/>
          <p:cNvPicPr preferRelativeResize="0"/>
          <p:nvPr/>
        </p:nvPicPr>
        <p:blipFill>
          <a:blip r:embed="rId3">
            <a:alphaModFix/>
          </a:blip>
          <a:stretch>
            <a:fillRect/>
          </a:stretch>
        </p:blipFill>
        <p:spPr>
          <a:xfrm>
            <a:off x="311700" y="930475"/>
            <a:ext cx="4938376" cy="3795751"/>
          </a:xfrm>
          <a:prstGeom prst="rect">
            <a:avLst/>
          </a:prstGeom>
          <a:noFill/>
          <a:ln>
            <a:noFill/>
          </a:ln>
        </p:spPr>
      </p:pic>
      <p:sp>
        <p:nvSpPr>
          <p:cNvPr id="353" name="Google Shape;353;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Выявление пропусков</a:t>
            </a:r>
            <a:endParaRPr/>
          </a:p>
        </p:txBody>
      </p:sp>
      <p:sp>
        <p:nvSpPr>
          <p:cNvPr id="359" name="Google Shape;359;p5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7"/>
          <p:cNvPicPr preferRelativeResize="0"/>
          <p:nvPr/>
        </p:nvPicPr>
        <p:blipFill>
          <a:blip r:embed="rId3">
            <a:alphaModFix/>
          </a:blip>
          <a:stretch>
            <a:fillRect/>
          </a:stretch>
        </p:blipFill>
        <p:spPr>
          <a:xfrm>
            <a:off x="255697" y="1170288"/>
            <a:ext cx="5960423" cy="3458176"/>
          </a:xfrm>
          <a:prstGeom prst="rect">
            <a:avLst/>
          </a:prstGeom>
          <a:noFill/>
          <a:ln>
            <a:noFill/>
          </a:ln>
        </p:spPr>
      </p:pic>
      <p:sp>
        <p:nvSpPr>
          <p:cNvPr id="361" name="Google Shape;361;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Выявление пропусков</a:t>
            </a:r>
            <a:endParaRPr/>
          </a:p>
        </p:txBody>
      </p:sp>
      <p:sp>
        <p:nvSpPr>
          <p:cNvPr id="367" name="Google Shape;367;p5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8" name="Google Shape;368;p58"/>
          <p:cNvPicPr preferRelativeResize="0"/>
          <p:nvPr/>
        </p:nvPicPr>
        <p:blipFill>
          <a:blip r:embed="rId3">
            <a:alphaModFix/>
          </a:blip>
          <a:stretch>
            <a:fillRect/>
          </a:stretch>
        </p:blipFill>
        <p:spPr>
          <a:xfrm>
            <a:off x="311701" y="1115138"/>
            <a:ext cx="5840149" cy="3568475"/>
          </a:xfrm>
          <a:prstGeom prst="rect">
            <a:avLst/>
          </a:prstGeom>
          <a:noFill/>
          <a:ln>
            <a:noFill/>
          </a:ln>
        </p:spPr>
      </p:pic>
      <p:sp>
        <p:nvSpPr>
          <p:cNvPr id="369" name="Google Shape;369;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собственно делаем?</a:t>
            </a:r>
            <a:endParaRPr/>
          </a:p>
        </p:txBody>
      </p:sp>
      <p:sp>
        <p:nvSpPr>
          <p:cNvPr id="375" name="Google Shape;375;p5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t>Удаление строк </a:t>
            </a:r>
            <a:r>
              <a:rPr lang="ru"/>
              <a:t>(deleting rows или listwise deletion, также называется анализом полных наблюдений, complete case analysis), в которых есть пропуски — наиболее очевидный подход к работе с пропущенными значениями. Рассмотрим этот способ на практике.</a:t>
            </a:r>
            <a:endParaRPr/>
          </a:p>
          <a:p>
            <a:pPr indent="0" lvl="0" marL="0" rtl="0" algn="l">
              <a:spcBef>
                <a:spcPts val="1200"/>
              </a:spcBef>
              <a:spcAft>
                <a:spcPts val="1200"/>
              </a:spcAft>
              <a:buNone/>
            </a:pPr>
            <a:r>
              <a:t/>
            </a:r>
            <a:endParaRPr/>
          </a:p>
        </p:txBody>
      </p:sp>
      <p:pic>
        <p:nvPicPr>
          <p:cNvPr id="376" name="Google Shape;376;p59"/>
          <p:cNvPicPr preferRelativeResize="0"/>
          <p:nvPr/>
        </p:nvPicPr>
        <p:blipFill>
          <a:blip r:embed="rId3">
            <a:alphaModFix/>
          </a:blip>
          <a:stretch>
            <a:fillRect/>
          </a:stretch>
        </p:blipFill>
        <p:spPr>
          <a:xfrm>
            <a:off x="389250" y="2685602"/>
            <a:ext cx="6901076" cy="1993425"/>
          </a:xfrm>
          <a:prstGeom prst="rect">
            <a:avLst/>
          </a:prstGeom>
          <a:noFill/>
          <a:ln>
            <a:noFill/>
          </a:ln>
        </p:spPr>
      </p:pic>
      <p:sp>
        <p:nvSpPr>
          <p:cNvPr id="377" name="Google Shape;377;p5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Еще про анализ данных</a:t>
            </a:r>
            <a:endParaRPr/>
          </a:p>
        </p:txBody>
      </p:sp>
      <p:sp>
        <p:nvSpPr>
          <p:cNvPr id="250" name="Google Shape;250;p4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Удаляем все и идем спать</a:t>
            </a:r>
            <a:endParaRPr/>
          </a:p>
        </p:txBody>
      </p:sp>
      <p:sp>
        <p:nvSpPr>
          <p:cNvPr id="383" name="Google Shape;383;p6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t>Удаление столбцов </a:t>
            </a:r>
            <a:r>
              <a:rPr lang="ru"/>
              <a:t>(column deletion) несложно выполнить с помощью метода .drop(). Например, удалим столбец Cabin, в котором более 77 процентов пропусков.</a:t>
            </a:r>
            <a:endParaRPr/>
          </a:p>
        </p:txBody>
      </p:sp>
      <p:pic>
        <p:nvPicPr>
          <p:cNvPr id="384" name="Google Shape;384;p60"/>
          <p:cNvPicPr preferRelativeResize="0"/>
          <p:nvPr/>
        </p:nvPicPr>
        <p:blipFill>
          <a:blip r:embed="rId3">
            <a:alphaModFix/>
          </a:blip>
          <a:stretch>
            <a:fillRect/>
          </a:stretch>
        </p:blipFill>
        <p:spPr>
          <a:xfrm>
            <a:off x="311700" y="2349097"/>
            <a:ext cx="7069076" cy="2374850"/>
          </a:xfrm>
          <a:prstGeom prst="rect">
            <a:avLst/>
          </a:prstGeom>
          <a:noFill/>
          <a:ln>
            <a:noFill/>
          </a:ln>
        </p:spPr>
      </p:pic>
      <p:sp>
        <p:nvSpPr>
          <p:cNvPr id="385" name="Google Shape;385;p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Или </a:t>
            </a:r>
            <a:r>
              <a:rPr lang="ru"/>
              <a:t>заполняем</a:t>
            </a:r>
            <a:r>
              <a:rPr lang="ru"/>
              <a:t> пропуски</a:t>
            </a:r>
            <a:endParaRPr/>
          </a:p>
        </p:txBody>
      </p:sp>
      <p:sp>
        <p:nvSpPr>
          <p:cNvPr id="391" name="Google Shape;391;p6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t>Заполнение константой</a:t>
            </a:r>
            <a:endParaRPr b="1"/>
          </a:p>
          <a:p>
            <a:pPr indent="0" lvl="0" marL="0" rtl="0" algn="l">
              <a:spcBef>
                <a:spcPts val="1200"/>
              </a:spcBef>
              <a:spcAft>
                <a:spcPts val="1200"/>
              </a:spcAft>
              <a:buNone/>
            </a:pPr>
            <a:r>
              <a:rPr b="1" lang="ru"/>
              <a:t>Количественные данные.</a:t>
            </a:r>
            <a:r>
              <a:rPr lang="ru"/>
              <a:t> Самый простой способ работы с пропусками в количественных данных — заполнить пропуски константой. Например, нулем (подходит для алгоритмов, чувствительных к масштабу признаков).</a:t>
            </a:r>
            <a:endParaRPr/>
          </a:p>
        </p:txBody>
      </p:sp>
      <p:pic>
        <p:nvPicPr>
          <p:cNvPr id="392" name="Google Shape;392;p61"/>
          <p:cNvPicPr preferRelativeResize="0"/>
          <p:nvPr/>
        </p:nvPicPr>
        <p:blipFill>
          <a:blip r:embed="rId3">
            <a:alphaModFix/>
          </a:blip>
          <a:stretch>
            <a:fillRect/>
          </a:stretch>
        </p:blipFill>
        <p:spPr>
          <a:xfrm>
            <a:off x="413550" y="2874350"/>
            <a:ext cx="7561575" cy="1765150"/>
          </a:xfrm>
          <a:prstGeom prst="rect">
            <a:avLst/>
          </a:prstGeom>
          <a:noFill/>
          <a:ln>
            <a:noFill/>
          </a:ln>
        </p:spPr>
      </p:pic>
      <p:sp>
        <p:nvSpPr>
          <p:cNvPr id="393" name="Google Shape;393;p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9" name="Google Shape;399;p6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ru"/>
              <a:t>Категориальные данные. </a:t>
            </a:r>
            <a:r>
              <a:rPr lang="ru"/>
              <a:t>Для категориальных признаков в некоторых случаях можно провести дополнительное исследование. В частности, в датасете «Титаник» есть два пассажира с неизвестным портом посадки. </a:t>
            </a:r>
            <a:r>
              <a:rPr b="1" lang="ru"/>
              <a:t>Заполнить модельным.</a:t>
            </a:r>
            <a:endParaRPr b="1"/>
          </a:p>
        </p:txBody>
      </p:sp>
      <p:pic>
        <p:nvPicPr>
          <p:cNvPr id="400" name="Google Shape;400;p62"/>
          <p:cNvPicPr preferRelativeResize="0"/>
          <p:nvPr/>
        </p:nvPicPr>
        <p:blipFill>
          <a:blip r:embed="rId3">
            <a:alphaModFix/>
          </a:blip>
          <a:stretch>
            <a:fillRect/>
          </a:stretch>
        </p:blipFill>
        <p:spPr>
          <a:xfrm>
            <a:off x="389250" y="2662075"/>
            <a:ext cx="5852750" cy="1853050"/>
          </a:xfrm>
          <a:prstGeom prst="rect">
            <a:avLst/>
          </a:prstGeom>
          <a:noFill/>
          <a:ln>
            <a:noFill/>
          </a:ln>
        </p:spPr>
      </p:pic>
      <p:sp>
        <p:nvSpPr>
          <p:cNvPr id="401" name="Google Shape;401;p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Заполнение средним арифметическим или медианой</a:t>
            </a:r>
            <a:endParaRPr/>
          </a:p>
        </p:txBody>
      </p:sp>
      <p:sp>
        <p:nvSpPr>
          <p:cNvPr id="407" name="Google Shape;407;p6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63"/>
          <p:cNvPicPr preferRelativeResize="0"/>
          <p:nvPr/>
        </p:nvPicPr>
        <p:blipFill>
          <a:blip r:embed="rId3">
            <a:alphaModFix/>
          </a:blip>
          <a:stretch>
            <a:fillRect/>
          </a:stretch>
        </p:blipFill>
        <p:spPr>
          <a:xfrm>
            <a:off x="311700" y="1596624"/>
            <a:ext cx="8024176" cy="2732700"/>
          </a:xfrm>
          <a:prstGeom prst="rect">
            <a:avLst/>
          </a:prstGeom>
          <a:noFill/>
          <a:ln>
            <a:noFill/>
          </a:ln>
        </p:spPr>
      </p:pic>
      <p:sp>
        <p:nvSpPr>
          <p:cNvPr id="409" name="Google Shape;409;p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5" name="Google Shape;415;p6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6" name="Google Shape;416;p64"/>
          <p:cNvPicPr preferRelativeResize="0"/>
          <p:nvPr/>
        </p:nvPicPr>
        <p:blipFill>
          <a:blip r:embed="rId3">
            <a:alphaModFix/>
          </a:blip>
          <a:stretch>
            <a:fillRect/>
          </a:stretch>
        </p:blipFill>
        <p:spPr>
          <a:xfrm>
            <a:off x="4572000" y="1589296"/>
            <a:ext cx="4366726" cy="2796178"/>
          </a:xfrm>
          <a:prstGeom prst="rect">
            <a:avLst/>
          </a:prstGeom>
          <a:noFill/>
          <a:ln>
            <a:noFill/>
          </a:ln>
        </p:spPr>
      </p:pic>
      <p:pic>
        <p:nvPicPr>
          <p:cNvPr id="417" name="Google Shape;417;p64"/>
          <p:cNvPicPr preferRelativeResize="0"/>
          <p:nvPr/>
        </p:nvPicPr>
        <p:blipFill>
          <a:blip r:embed="rId4">
            <a:alphaModFix/>
          </a:blip>
          <a:stretch>
            <a:fillRect/>
          </a:stretch>
        </p:blipFill>
        <p:spPr>
          <a:xfrm>
            <a:off x="205275" y="1617218"/>
            <a:ext cx="4366726" cy="2740345"/>
          </a:xfrm>
          <a:prstGeom prst="rect">
            <a:avLst/>
          </a:prstGeom>
          <a:noFill/>
          <a:ln>
            <a:noFill/>
          </a:ln>
        </p:spPr>
      </p:pic>
      <p:sp>
        <p:nvSpPr>
          <p:cNvPr id="418" name="Google Shape;418;p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Заполнение внутригрупповым значением</a:t>
            </a:r>
            <a:endParaRPr/>
          </a:p>
        </p:txBody>
      </p:sp>
      <p:sp>
        <p:nvSpPr>
          <p:cNvPr id="424" name="Google Shape;424;p6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5" name="Google Shape;425;p65"/>
          <p:cNvPicPr preferRelativeResize="0"/>
          <p:nvPr/>
        </p:nvPicPr>
        <p:blipFill>
          <a:blip r:embed="rId3">
            <a:alphaModFix/>
          </a:blip>
          <a:stretch>
            <a:fillRect/>
          </a:stretch>
        </p:blipFill>
        <p:spPr>
          <a:xfrm>
            <a:off x="311703" y="998438"/>
            <a:ext cx="6399499" cy="3801874"/>
          </a:xfrm>
          <a:prstGeom prst="rect">
            <a:avLst/>
          </a:prstGeom>
          <a:noFill/>
          <a:ln>
            <a:noFill/>
          </a:ln>
        </p:spPr>
      </p:pic>
      <p:sp>
        <p:nvSpPr>
          <p:cNvPr id="426" name="Google Shape;426;p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2" name="Google Shape;432;p6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3" name="Google Shape;433;p66"/>
          <p:cNvPicPr preferRelativeResize="0"/>
          <p:nvPr/>
        </p:nvPicPr>
        <p:blipFill>
          <a:blip r:embed="rId3">
            <a:alphaModFix/>
          </a:blip>
          <a:stretch>
            <a:fillRect/>
          </a:stretch>
        </p:blipFill>
        <p:spPr>
          <a:xfrm>
            <a:off x="311700" y="1139426"/>
            <a:ext cx="7792801" cy="1026675"/>
          </a:xfrm>
          <a:prstGeom prst="rect">
            <a:avLst/>
          </a:prstGeom>
          <a:noFill/>
          <a:ln>
            <a:noFill/>
          </a:ln>
        </p:spPr>
      </p:pic>
      <p:pic>
        <p:nvPicPr>
          <p:cNvPr id="434" name="Google Shape;434;p66"/>
          <p:cNvPicPr preferRelativeResize="0"/>
          <p:nvPr/>
        </p:nvPicPr>
        <p:blipFill>
          <a:blip r:embed="rId4">
            <a:alphaModFix/>
          </a:blip>
          <a:stretch>
            <a:fillRect/>
          </a:stretch>
        </p:blipFill>
        <p:spPr>
          <a:xfrm>
            <a:off x="311700" y="2166100"/>
            <a:ext cx="4056400" cy="2568850"/>
          </a:xfrm>
          <a:prstGeom prst="rect">
            <a:avLst/>
          </a:prstGeom>
          <a:noFill/>
          <a:ln>
            <a:noFill/>
          </a:ln>
        </p:spPr>
      </p:pic>
      <p:sp>
        <p:nvSpPr>
          <p:cNvPr id="435" name="Google Shape;435;p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Метрики</a:t>
            </a:r>
            <a:endParaRPr/>
          </a:p>
        </p:txBody>
      </p:sp>
      <p:sp>
        <p:nvSpPr>
          <p:cNvPr id="441" name="Google Shape;441;p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47" name="Google Shape;447;p68"/>
          <p:cNvSpPr txBox="1"/>
          <p:nvPr>
            <p:ph type="title"/>
          </p:nvPr>
        </p:nvSpPr>
        <p:spPr>
          <a:xfrm>
            <a:off x="384750" y="454600"/>
            <a:ext cx="68652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САМЫЕ ИСПОЛЬЗУЕМЫЕ МЕТРИКИ</a:t>
            </a:r>
            <a:endParaRPr/>
          </a:p>
        </p:txBody>
      </p:sp>
      <p:sp>
        <p:nvSpPr>
          <p:cNvPr id="448" name="Google Shape;448;p68"/>
          <p:cNvSpPr txBox="1"/>
          <p:nvPr/>
        </p:nvSpPr>
        <p:spPr>
          <a:xfrm>
            <a:off x="385947" y="1364436"/>
            <a:ext cx="8372100" cy="28398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ru" sz="1800">
                <a:solidFill>
                  <a:schemeClr val="dk1"/>
                </a:solidFill>
                <a:latin typeface="Arial "/>
                <a:ea typeface="Arial "/>
                <a:cs typeface="Arial "/>
                <a:sym typeface="Arial "/>
              </a:rPr>
              <a:t>Classification Metrics (accuracy, precision, recall, F1-score, ROC, AUC, …)</a:t>
            </a:r>
            <a:endParaRPr sz="1100"/>
          </a:p>
          <a:p>
            <a:pPr indent="0" lvl="0" marL="0" marR="0" rtl="0" algn="l">
              <a:lnSpc>
                <a:spcPct val="150000"/>
              </a:lnSpc>
              <a:spcBef>
                <a:spcPts val="0"/>
              </a:spcBef>
              <a:spcAft>
                <a:spcPts val="0"/>
              </a:spcAft>
              <a:buNone/>
            </a:pPr>
            <a:r>
              <a:rPr b="1" lang="ru" sz="1800">
                <a:solidFill>
                  <a:schemeClr val="dk1"/>
                </a:solidFill>
                <a:latin typeface="Arial "/>
                <a:ea typeface="Arial "/>
                <a:cs typeface="Arial "/>
                <a:sym typeface="Arial "/>
              </a:rPr>
              <a:t>Regression Metrics (MSE, MAE)</a:t>
            </a:r>
            <a:endParaRPr sz="1100"/>
          </a:p>
          <a:p>
            <a:pPr indent="0" lvl="0" marL="0" marR="0" rtl="0" algn="l">
              <a:lnSpc>
                <a:spcPct val="150000"/>
              </a:lnSpc>
              <a:spcBef>
                <a:spcPts val="0"/>
              </a:spcBef>
              <a:spcAft>
                <a:spcPts val="0"/>
              </a:spcAft>
              <a:buNone/>
            </a:pPr>
            <a:r>
              <a:rPr lang="ru" sz="1800">
                <a:solidFill>
                  <a:schemeClr val="dk1"/>
                </a:solidFill>
                <a:latin typeface="Arial "/>
                <a:ea typeface="Arial "/>
                <a:cs typeface="Arial "/>
                <a:sym typeface="Arial "/>
              </a:rPr>
              <a:t>Ranking Metrics (MRR, DCG, NDCG)</a:t>
            </a:r>
            <a:endParaRPr sz="1100"/>
          </a:p>
          <a:p>
            <a:pPr indent="0" lvl="0" marL="0" marR="0" rtl="0" algn="l">
              <a:lnSpc>
                <a:spcPct val="150000"/>
              </a:lnSpc>
              <a:spcBef>
                <a:spcPts val="0"/>
              </a:spcBef>
              <a:spcAft>
                <a:spcPts val="0"/>
              </a:spcAft>
              <a:buNone/>
            </a:pPr>
            <a:r>
              <a:rPr lang="ru" sz="1800">
                <a:solidFill>
                  <a:schemeClr val="dk1"/>
                </a:solidFill>
                <a:latin typeface="Arial "/>
                <a:ea typeface="Arial "/>
                <a:cs typeface="Arial "/>
                <a:sym typeface="Arial "/>
              </a:rPr>
              <a:t>Statistical Metrics (Correlation)</a:t>
            </a:r>
            <a:endParaRPr sz="1100"/>
          </a:p>
          <a:p>
            <a:pPr indent="0" lvl="0" marL="0" marR="0" rtl="0" algn="l">
              <a:lnSpc>
                <a:spcPct val="150000"/>
              </a:lnSpc>
              <a:spcBef>
                <a:spcPts val="0"/>
              </a:spcBef>
              <a:spcAft>
                <a:spcPts val="0"/>
              </a:spcAft>
              <a:buNone/>
            </a:pPr>
            <a:r>
              <a:rPr lang="ru" sz="1800">
                <a:solidFill>
                  <a:schemeClr val="dk1"/>
                </a:solidFill>
                <a:latin typeface="Arial "/>
                <a:ea typeface="Arial "/>
                <a:cs typeface="Arial "/>
                <a:sym typeface="Arial "/>
              </a:rPr>
              <a:t>Computer Vision Metrics (PSNR, SSIM, IoU)</a:t>
            </a:r>
            <a:endParaRPr sz="1100"/>
          </a:p>
          <a:p>
            <a:pPr indent="0" lvl="0" marL="0" marR="0" rtl="0" algn="l">
              <a:lnSpc>
                <a:spcPct val="150000"/>
              </a:lnSpc>
              <a:spcBef>
                <a:spcPts val="0"/>
              </a:spcBef>
              <a:spcAft>
                <a:spcPts val="0"/>
              </a:spcAft>
              <a:buNone/>
            </a:pPr>
            <a:r>
              <a:rPr lang="ru" sz="1800">
                <a:solidFill>
                  <a:schemeClr val="dk1"/>
                </a:solidFill>
                <a:latin typeface="Arial "/>
                <a:ea typeface="Arial "/>
                <a:cs typeface="Arial "/>
                <a:sym typeface="Arial "/>
              </a:rPr>
              <a:t>NLP Metrics (Perplexity, BLEU score)</a:t>
            </a:r>
            <a:endParaRPr sz="1100"/>
          </a:p>
          <a:p>
            <a:pPr indent="0" lvl="0" marL="0" marR="0" rtl="0" algn="l">
              <a:lnSpc>
                <a:spcPct val="150000"/>
              </a:lnSpc>
              <a:spcBef>
                <a:spcPts val="0"/>
              </a:spcBef>
              <a:spcAft>
                <a:spcPts val="0"/>
              </a:spcAft>
              <a:buNone/>
            </a:pPr>
            <a:r>
              <a:rPr lang="ru" sz="1800">
                <a:solidFill>
                  <a:schemeClr val="dk1"/>
                </a:solidFill>
                <a:latin typeface="Arial "/>
                <a:ea typeface="Arial "/>
                <a:cs typeface="Arial "/>
                <a:sym typeface="Arial "/>
              </a:rPr>
              <a:t>Deep Learning Related Metrics (Inception score, Frechet Inception distance)</a:t>
            </a:r>
            <a:endParaRPr sz="1800">
              <a:solidFill>
                <a:schemeClr val="dk1"/>
              </a:solidFill>
              <a:latin typeface="Arial "/>
              <a:ea typeface="Arial "/>
              <a:cs typeface="Arial "/>
              <a:sym typeface="Arial "/>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9"/>
          <p:cNvSpPr txBox="1"/>
          <p:nvPr>
            <p:ph type="title"/>
          </p:nvPr>
        </p:nvSpPr>
        <p:spPr>
          <a:xfrm>
            <a:off x="1981940" y="1864948"/>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sz="2400"/>
              <a:t>CLASSIFICATION METRICS</a:t>
            </a:r>
            <a:endParaRPr/>
          </a:p>
        </p:txBody>
      </p:sp>
      <p:sp>
        <p:nvSpPr>
          <p:cNvPr id="454" name="Google Shape;454;p69"/>
          <p:cNvSpPr/>
          <p:nvPr>
            <p:ph idx="12" type="sldNum"/>
          </p:nvPr>
        </p:nvSpPr>
        <p:spPr>
          <a:xfrm>
            <a:off x="8681823" y="4681323"/>
            <a:ext cx="203100" cy="203100"/>
          </a:xfrm>
          <a:prstGeom prst="ellipse">
            <a:avLst/>
          </a:prstGeom>
        </p:spPr>
        <p:txBody>
          <a:bodyPr anchorCtr="0" anchor="ctr" bIns="0" lIns="0" spcFirstLastPara="1" rIns="0" wrap="square" tIns="0">
            <a:normAutofit lnSpcReduction="1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p>
            <a:pPr indent="0" lvl="0" marL="0" rtl="0" algn="ctr">
              <a:spcBef>
                <a:spcPts val="0"/>
              </a:spcBef>
              <a:spcAft>
                <a:spcPts val="0"/>
              </a:spcAft>
              <a:buNone/>
            </a:pPr>
            <a:fld id="{00000000-1234-1234-1234-123412341234}" type="slidenum">
              <a:rPr lang="ru"/>
              <a:t>‹#›</a:t>
            </a:fld>
            <a:endParaRPr/>
          </a:p>
        </p:txBody>
      </p:sp>
      <p:sp>
        <p:nvSpPr>
          <p:cNvPr id="256" name="Google Shape;256;p43"/>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АНАЛИЗ ДАННЫХ</a:t>
            </a:r>
            <a:endParaRPr b="1" u="sng">
              <a:solidFill>
                <a:srgbClr val="000066"/>
              </a:solidFill>
              <a:latin typeface="Times New Roman"/>
              <a:ea typeface="Times New Roman"/>
              <a:cs typeface="Times New Roman"/>
              <a:sym typeface="Times New Roman"/>
            </a:endParaRPr>
          </a:p>
        </p:txBody>
      </p:sp>
      <p:sp>
        <p:nvSpPr>
          <p:cNvPr id="257" name="Google Shape;257;p43"/>
          <p:cNvSpPr txBox="1"/>
          <p:nvPr>
            <p:ph idx="1" type="body"/>
          </p:nvPr>
        </p:nvSpPr>
        <p:spPr>
          <a:xfrm>
            <a:off x="1485900" y="1200151"/>
            <a:ext cx="6515100" cy="2775300"/>
          </a:xfrm>
          <a:prstGeom prst="rect">
            <a:avLst/>
          </a:prstGeom>
          <a:noFill/>
          <a:ln>
            <a:noFill/>
          </a:ln>
        </p:spPr>
        <p:txBody>
          <a:bodyPr anchorCtr="0" anchor="t" bIns="0" lIns="0" spcFirstLastPara="1" rIns="0" wrap="square" tIns="0">
            <a:noAutofit/>
          </a:bodyPr>
          <a:lstStyle/>
          <a:p>
            <a:pPr indent="-63500" lvl="0" marL="330200" rtl="0" algn="l">
              <a:lnSpc>
                <a:spcPct val="100000"/>
              </a:lnSpc>
              <a:spcBef>
                <a:spcPts val="0"/>
              </a:spcBef>
              <a:spcAft>
                <a:spcPts val="0"/>
              </a:spcAft>
              <a:buSzPts val="2000"/>
              <a:buNone/>
            </a:pPr>
            <a:r>
              <a:t/>
            </a:r>
            <a:endParaRPr b="1" sz="2000"/>
          </a:p>
          <a:p>
            <a:pPr indent="-190500" lvl="0" marL="330200" rtl="0" algn="l">
              <a:lnSpc>
                <a:spcPct val="100000"/>
              </a:lnSpc>
              <a:spcBef>
                <a:spcPts val="800"/>
              </a:spcBef>
              <a:spcAft>
                <a:spcPts val="0"/>
              </a:spcAft>
              <a:buSzPts val="2000"/>
              <a:buNone/>
            </a:pPr>
            <a:r>
              <a:t/>
            </a:r>
            <a:endParaRPr b="1" sz="2000">
              <a:solidFill>
                <a:srgbClr val="CC0000"/>
              </a:solidFill>
            </a:endParaRPr>
          </a:p>
          <a:p>
            <a:pPr indent="-63500" lvl="0" marL="330200" rtl="0" algn="l">
              <a:lnSpc>
                <a:spcPct val="100000"/>
              </a:lnSpc>
              <a:spcBef>
                <a:spcPts val="800"/>
              </a:spcBef>
              <a:spcAft>
                <a:spcPts val="0"/>
              </a:spcAft>
              <a:buSzPts val="2000"/>
              <a:buNone/>
            </a:pPr>
            <a:r>
              <a:t/>
            </a:r>
            <a:endParaRPr b="1" sz="2000"/>
          </a:p>
        </p:txBody>
      </p:sp>
      <p:pic>
        <p:nvPicPr>
          <p:cNvPr id="258" name="Google Shape;258;p43"/>
          <p:cNvPicPr preferRelativeResize="0"/>
          <p:nvPr>
            <p:ph idx="2" type="body"/>
          </p:nvPr>
        </p:nvPicPr>
        <p:blipFill rotWithShape="1">
          <a:blip r:embed="rId3">
            <a:alphaModFix/>
          </a:blip>
          <a:srcRect b="0" l="0" r="0" t="0"/>
          <a:stretch/>
        </p:blipFill>
        <p:spPr>
          <a:xfrm>
            <a:off x="6084094" y="1221582"/>
            <a:ext cx="1563300" cy="1556100"/>
          </a:xfrm>
          <a:prstGeom prst="rect">
            <a:avLst/>
          </a:prstGeom>
          <a:noFill/>
          <a:ln>
            <a:noFill/>
          </a:ln>
        </p:spPr>
      </p:pic>
      <p:sp>
        <p:nvSpPr>
          <p:cNvPr id="259" name="Google Shape;259;p43"/>
          <p:cNvSpPr/>
          <p:nvPr/>
        </p:nvSpPr>
        <p:spPr>
          <a:xfrm>
            <a:off x="6948488" y="1491854"/>
            <a:ext cx="378600" cy="163200"/>
          </a:xfrm>
          <a:prstGeom prst="rect">
            <a:avLst/>
          </a:prstGeom>
          <a:noFill/>
          <a:ln cap="flat" cmpd="sng" w="63500">
            <a:solidFill>
              <a:srgbClr val="CC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
              <a:ea typeface="Arial "/>
              <a:cs typeface="Arial "/>
              <a:sym typeface="Arial "/>
            </a:endParaRPr>
          </a:p>
        </p:txBody>
      </p:sp>
      <p:sp>
        <p:nvSpPr>
          <p:cNvPr id="260" name="Google Shape;260;p43"/>
          <p:cNvSpPr txBox="1"/>
          <p:nvPr/>
        </p:nvSpPr>
        <p:spPr>
          <a:xfrm>
            <a:off x="1022311" y="1064907"/>
            <a:ext cx="4570800" cy="7158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400"/>
              <a:buFont typeface="Arial"/>
              <a:buChar char="•"/>
            </a:pPr>
            <a:r>
              <a:rPr lang="ru" sz="1400">
                <a:solidFill>
                  <a:schemeClr val="dk1"/>
                </a:solidFill>
                <a:latin typeface="Arial "/>
                <a:ea typeface="Arial "/>
                <a:cs typeface="Arial "/>
                <a:sym typeface="Arial "/>
              </a:rPr>
              <a:t>Исследуйте данные</a:t>
            </a:r>
            <a:endParaRPr sz="1100"/>
          </a:p>
          <a:p>
            <a:pPr indent="-215900" lvl="0" marL="215900" marR="0" rtl="0" algn="l">
              <a:spcBef>
                <a:spcPts val="0"/>
              </a:spcBef>
              <a:spcAft>
                <a:spcPts val="0"/>
              </a:spcAft>
              <a:buClr>
                <a:schemeClr val="dk1"/>
              </a:buClr>
              <a:buSzPts val="1400"/>
              <a:buFont typeface="Arial"/>
              <a:buChar char="•"/>
            </a:pPr>
            <a:r>
              <a:rPr lang="ru" sz="1400">
                <a:solidFill>
                  <a:schemeClr val="dk1"/>
                </a:solidFill>
                <a:latin typeface="Arial "/>
                <a:ea typeface="Arial "/>
                <a:cs typeface="Arial "/>
                <a:sym typeface="Arial "/>
              </a:rPr>
              <a:t>Проверьте качество</a:t>
            </a:r>
            <a:endParaRPr sz="1100"/>
          </a:p>
          <a:p>
            <a:pPr indent="-215900" lvl="0" marL="215900" marR="0" rtl="0" algn="l">
              <a:spcBef>
                <a:spcPts val="0"/>
              </a:spcBef>
              <a:spcAft>
                <a:spcPts val="0"/>
              </a:spcAft>
              <a:buClr>
                <a:schemeClr val="dk1"/>
              </a:buClr>
              <a:buSzPts val="1400"/>
              <a:buFont typeface="Arial"/>
              <a:buChar char="•"/>
            </a:pPr>
            <a:r>
              <a:rPr lang="ru" sz="1400">
                <a:solidFill>
                  <a:schemeClr val="dk1"/>
                </a:solidFill>
                <a:latin typeface="Arial "/>
                <a:ea typeface="Arial "/>
                <a:cs typeface="Arial "/>
                <a:sym typeface="Arial "/>
              </a:rPr>
              <a:t>Найти выбросы</a:t>
            </a:r>
            <a:endParaRPr sz="1100"/>
          </a:p>
        </p:txBody>
      </p:sp>
      <p:sp>
        <p:nvSpPr>
          <p:cNvPr id="261" name="Google Shape;261;p43"/>
          <p:cNvSpPr txBox="1"/>
          <p:nvPr/>
        </p:nvSpPr>
        <p:spPr>
          <a:xfrm>
            <a:off x="589672" y="3471794"/>
            <a:ext cx="78999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Начинается с первоначального сбора данных и переходит к действиям, направленным на ознакомление с данными, выявление проблем с качеством данных, обнаружение первых сведений о данных или обнаружение интересных подмножеств для формирования гипотез относительно скрытой информации.</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61" name="Google Shape;461;p70"/>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CONFUSION MATRIX</a:t>
            </a:r>
            <a:endParaRPr/>
          </a:p>
        </p:txBody>
      </p:sp>
      <p:sp>
        <p:nvSpPr>
          <p:cNvPr id="462" name="Google Shape;462;p70"/>
          <p:cNvSpPr txBox="1"/>
          <p:nvPr/>
        </p:nvSpPr>
        <p:spPr>
          <a:xfrm>
            <a:off x="513000" y="1106129"/>
            <a:ext cx="4163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Не метрика, но знать надо!</a:t>
            </a:r>
            <a:endParaRPr sz="1100"/>
          </a:p>
        </p:txBody>
      </p:sp>
      <p:pic>
        <p:nvPicPr>
          <p:cNvPr id="463" name="Google Shape;463;p70"/>
          <p:cNvPicPr preferRelativeResize="0"/>
          <p:nvPr/>
        </p:nvPicPr>
        <p:blipFill rotWithShape="1">
          <a:blip r:embed="rId3">
            <a:alphaModFix/>
          </a:blip>
          <a:srcRect b="0" l="0" r="0" t="0"/>
          <a:stretch/>
        </p:blipFill>
        <p:spPr>
          <a:xfrm>
            <a:off x="259322" y="1467833"/>
            <a:ext cx="8271145" cy="34694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469" name="Google Shape;469;p71"/>
          <p:cNvPicPr preferRelativeResize="0"/>
          <p:nvPr/>
        </p:nvPicPr>
        <p:blipFill rotWithShape="1">
          <a:blip r:embed="rId3">
            <a:alphaModFix/>
          </a:blip>
          <a:srcRect b="0" l="0" r="0" t="0"/>
          <a:stretch/>
        </p:blipFill>
        <p:spPr>
          <a:xfrm>
            <a:off x="152140" y="155018"/>
            <a:ext cx="3908254" cy="4655522"/>
          </a:xfrm>
          <a:prstGeom prst="rect">
            <a:avLst/>
          </a:prstGeom>
          <a:noFill/>
          <a:ln>
            <a:noFill/>
          </a:ln>
        </p:spPr>
      </p:pic>
      <p:pic>
        <p:nvPicPr>
          <p:cNvPr id="470" name="Google Shape;470;p71"/>
          <p:cNvPicPr preferRelativeResize="0"/>
          <p:nvPr/>
        </p:nvPicPr>
        <p:blipFill rotWithShape="1">
          <a:blip r:embed="rId4">
            <a:alphaModFix/>
          </a:blip>
          <a:srcRect b="0" l="0" r="0" t="0"/>
          <a:stretch/>
        </p:blipFill>
        <p:spPr>
          <a:xfrm>
            <a:off x="4436740" y="155018"/>
            <a:ext cx="4447940" cy="2807805"/>
          </a:xfrm>
          <a:prstGeom prst="rect">
            <a:avLst/>
          </a:prstGeom>
          <a:noFill/>
          <a:ln>
            <a:noFill/>
          </a:ln>
        </p:spPr>
      </p:pic>
      <p:sp>
        <p:nvSpPr>
          <p:cNvPr id="471" name="Google Shape;471;p71"/>
          <p:cNvSpPr txBox="1"/>
          <p:nvPr/>
        </p:nvSpPr>
        <p:spPr>
          <a:xfrm>
            <a:off x="4490884" y="3207774"/>
            <a:ext cx="4340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Чувствительность                  Специфичность</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477" name="Google Shape;477;p72"/>
          <p:cNvPicPr preferRelativeResize="0"/>
          <p:nvPr/>
        </p:nvPicPr>
        <p:blipFill rotWithShape="1">
          <a:blip r:embed="rId3">
            <a:alphaModFix/>
          </a:blip>
          <a:srcRect b="0" l="0" r="0" t="0"/>
          <a:stretch/>
        </p:blipFill>
        <p:spPr>
          <a:xfrm>
            <a:off x="398206" y="211771"/>
            <a:ext cx="8539319" cy="2566593"/>
          </a:xfrm>
          <a:prstGeom prst="rect">
            <a:avLst/>
          </a:prstGeom>
          <a:noFill/>
          <a:ln>
            <a:noFill/>
          </a:ln>
        </p:spPr>
      </p:pic>
      <p:sp>
        <p:nvSpPr>
          <p:cNvPr id="478" name="Google Shape;478;p72"/>
          <p:cNvSpPr txBox="1"/>
          <p:nvPr/>
        </p:nvSpPr>
        <p:spPr>
          <a:xfrm>
            <a:off x="2759608" y="3867901"/>
            <a:ext cx="3624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292929"/>
                </a:solidFill>
                <a:latin typeface="Arial"/>
                <a:ea typeface="Arial"/>
                <a:cs typeface="Arial"/>
                <a:sym typeface="Arial"/>
              </a:rPr>
              <a:t>1100 </a:t>
            </a:r>
            <a:r>
              <a:rPr lang="ru" sz="1400">
                <a:solidFill>
                  <a:srgbClr val="292929"/>
                </a:solidFill>
                <a:latin typeface="Arial"/>
                <a:ea typeface="Arial"/>
                <a:cs typeface="Arial"/>
                <a:sym typeface="Arial"/>
              </a:rPr>
              <a:t>изображений</a:t>
            </a:r>
            <a:r>
              <a:rPr b="0" i="0" lang="ru" sz="1400">
                <a:solidFill>
                  <a:srgbClr val="292929"/>
                </a:solidFill>
                <a:latin typeface="Arial"/>
                <a:ea typeface="Arial"/>
                <a:cs typeface="Arial"/>
                <a:sym typeface="Arial"/>
              </a:rPr>
              <a:t> (1000 </a:t>
            </a:r>
            <a:r>
              <a:rPr lang="ru" sz="1400">
                <a:solidFill>
                  <a:srgbClr val="292929"/>
                </a:solidFill>
                <a:latin typeface="Arial"/>
                <a:ea typeface="Arial"/>
                <a:cs typeface="Arial"/>
                <a:sym typeface="Arial"/>
              </a:rPr>
              <a:t>не-котов</a:t>
            </a:r>
            <a:r>
              <a:rPr b="0" i="0" lang="ru" sz="1400">
                <a:solidFill>
                  <a:srgbClr val="292929"/>
                </a:solidFill>
                <a:latin typeface="Arial"/>
                <a:ea typeface="Arial"/>
                <a:cs typeface="Arial"/>
                <a:sym typeface="Arial"/>
              </a:rPr>
              <a:t>, и 100 котов)</a:t>
            </a:r>
            <a:endParaRPr sz="1400">
              <a:solidFill>
                <a:schemeClr val="dk1"/>
              </a:solidFill>
              <a:latin typeface="Arial "/>
              <a:ea typeface="Arial "/>
              <a:cs typeface="Arial "/>
              <a:sym typeface="Arial "/>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3"/>
          <p:cNvSpPr txBox="1"/>
          <p:nvPr/>
        </p:nvSpPr>
        <p:spPr>
          <a:xfrm>
            <a:off x="4572000" y="2509930"/>
            <a:ext cx="4170900" cy="849600"/>
          </a:xfrm>
          <a:prstGeom prst="rect">
            <a:avLst/>
          </a:prstGeom>
          <a:blipFill rotWithShape="1">
            <a:blip r:embed="rId3">
              <a:alphaModFix/>
            </a:blip>
            <a:stretch>
              <a:fillRect b="0" l="-87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latin typeface="Arial "/>
                <a:ea typeface="Arial "/>
                <a:cs typeface="Arial "/>
                <a:sym typeface="Arial "/>
              </a:rPr>
              <a:t> </a:t>
            </a:r>
            <a:endParaRPr sz="1100"/>
          </a:p>
        </p:txBody>
      </p:sp>
      <p:sp>
        <p:nvSpPr>
          <p:cNvPr id="484" name="Google Shape;484;p7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485" name="Google Shape;485;p73"/>
          <p:cNvPicPr preferRelativeResize="0"/>
          <p:nvPr/>
        </p:nvPicPr>
        <p:blipFill rotWithShape="1">
          <a:blip r:embed="rId4">
            <a:alphaModFix/>
          </a:blip>
          <a:srcRect b="0" l="0" r="0" t="0"/>
          <a:stretch/>
        </p:blipFill>
        <p:spPr>
          <a:xfrm>
            <a:off x="398206" y="211771"/>
            <a:ext cx="3860713" cy="1160383"/>
          </a:xfrm>
          <a:prstGeom prst="rect">
            <a:avLst/>
          </a:prstGeom>
          <a:noFill/>
          <a:ln>
            <a:noFill/>
          </a:ln>
        </p:spPr>
      </p:pic>
      <p:pic>
        <p:nvPicPr>
          <p:cNvPr id="486" name="Google Shape;486;p73"/>
          <p:cNvPicPr preferRelativeResize="0"/>
          <p:nvPr/>
        </p:nvPicPr>
        <p:blipFill rotWithShape="1">
          <a:blip r:embed="rId5">
            <a:alphaModFix/>
          </a:blip>
          <a:srcRect b="0" l="0" r="0" t="0"/>
          <a:stretch/>
        </p:blipFill>
        <p:spPr>
          <a:xfrm>
            <a:off x="259322" y="1372154"/>
            <a:ext cx="3999598" cy="1677684"/>
          </a:xfrm>
          <a:prstGeom prst="rect">
            <a:avLst/>
          </a:prstGeom>
          <a:noFill/>
          <a:ln>
            <a:noFill/>
          </a:ln>
        </p:spPr>
      </p:pic>
      <p:sp>
        <p:nvSpPr>
          <p:cNvPr id="487" name="Google Shape;487;p73"/>
          <p:cNvSpPr txBox="1"/>
          <p:nvPr/>
        </p:nvSpPr>
        <p:spPr>
          <a:xfrm>
            <a:off x="4671392" y="488828"/>
            <a:ext cx="3966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P = 100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rPr lang="ru" sz="1400">
                <a:solidFill>
                  <a:schemeClr val="dk1"/>
                </a:solidFill>
                <a:latin typeface="Arial "/>
                <a:ea typeface="Arial "/>
                <a:cs typeface="Arial "/>
                <a:sym typeface="Arial "/>
              </a:rPr>
              <a:t>N = 1000</a:t>
            </a:r>
            <a:endParaRPr sz="1400">
              <a:solidFill>
                <a:schemeClr val="dk1"/>
              </a:solidFill>
              <a:latin typeface="Arial "/>
              <a:ea typeface="Arial "/>
              <a:cs typeface="Arial "/>
              <a:sym typeface="Arial "/>
            </a:endParaRPr>
          </a:p>
        </p:txBody>
      </p:sp>
      <p:sp>
        <p:nvSpPr>
          <p:cNvPr id="488" name="Google Shape;488;p73"/>
          <p:cNvSpPr txBox="1"/>
          <p:nvPr/>
        </p:nvSpPr>
        <p:spPr>
          <a:xfrm>
            <a:off x="4572000" y="1467833"/>
            <a:ext cx="3966600" cy="849600"/>
          </a:xfrm>
          <a:prstGeom prst="rect">
            <a:avLst/>
          </a:prstGeom>
          <a:blipFill rotWithShape="1">
            <a:blip r:embed="rId6">
              <a:alphaModFix/>
            </a:blip>
            <a:stretch>
              <a:fillRect b="-1609" l="-919" r="-126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latin typeface="Arial "/>
                <a:ea typeface="Arial "/>
                <a:cs typeface="Arial "/>
                <a:sym typeface="Arial "/>
              </a:rPr>
              <a:t> </a:t>
            </a:r>
            <a:endParaRPr sz="1100"/>
          </a:p>
        </p:txBody>
      </p:sp>
      <p:sp>
        <p:nvSpPr>
          <p:cNvPr id="489" name="Google Shape;489;p73"/>
          <p:cNvSpPr txBox="1"/>
          <p:nvPr/>
        </p:nvSpPr>
        <p:spPr>
          <a:xfrm>
            <a:off x="4618089" y="3359489"/>
            <a:ext cx="4572600" cy="622800"/>
          </a:xfrm>
          <a:prstGeom prst="rect">
            <a:avLst/>
          </a:prstGeom>
          <a:blipFill rotWithShape="1">
            <a:blip r:embed="rId7">
              <a:alphaModFix/>
            </a:blip>
            <a:stretch>
              <a:fillRect b="0" l="-7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latin typeface="Arial "/>
                <a:ea typeface="Arial "/>
                <a:cs typeface="Arial "/>
                <a:sym typeface="Arial "/>
              </a:rPr>
              <a:t> </a:t>
            </a:r>
            <a:endParaRPr sz="1100"/>
          </a:p>
        </p:txBody>
      </p:sp>
      <p:sp>
        <p:nvSpPr>
          <p:cNvPr id="490" name="Google Shape;490;p73"/>
          <p:cNvSpPr txBox="1"/>
          <p:nvPr/>
        </p:nvSpPr>
        <p:spPr>
          <a:xfrm>
            <a:off x="4530704" y="4146179"/>
            <a:ext cx="4660200" cy="622800"/>
          </a:xfrm>
          <a:prstGeom prst="rect">
            <a:avLst/>
          </a:prstGeom>
          <a:blipFill rotWithShape="1">
            <a:blip r:embed="rId8">
              <a:alphaModFix/>
            </a:blip>
            <a:stretch>
              <a:fillRect b="0" l="-87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latin typeface="Arial "/>
                <a:ea typeface="Arial "/>
                <a:cs typeface="Arial "/>
                <a:sym typeface="Arial "/>
              </a:rPr>
              <a:t>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496" name="Google Shape;496;p74"/>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ACCURACY  (ТОЧНОСТЬ ?)</a:t>
            </a:r>
            <a:endParaRPr/>
          </a:p>
        </p:txBody>
      </p:sp>
      <p:pic>
        <p:nvPicPr>
          <p:cNvPr id="497" name="Google Shape;497;p74"/>
          <p:cNvPicPr preferRelativeResize="0"/>
          <p:nvPr/>
        </p:nvPicPr>
        <p:blipFill rotWithShape="1">
          <a:blip r:embed="rId3">
            <a:alphaModFix/>
          </a:blip>
          <a:srcRect b="0" l="0" r="0" t="0"/>
          <a:stretch/>
        </p:blipFill>
        <p:spPr>
          <a:xfrm>
            <a:off x="978763" y="1306753"/>
            <a:ext cx="3444362" cy="387837"/>
          </a:xfrm>
          <a:prstGeom prst="rect">
            <a:avLst/>
          </a:prstGeom>
          <a:noFill/>
          <a:ln>
            <a:noFill/>
          </a:ln>
        </p:spPr>
      </p:pic>
      <p:sp>
        <p:nvSpPr>
          <p:cNvPr id="498" name="Google Shape;498;p74"/>
          <p:cNvSpPr txBox="1"/>
          <p:nvPr/>
        </p:nvSpPr>
        <p:spPr>
          <a:xfrm>
            <a:off x="910344" y="2024057"/>
            <a:ext cx="4572600" cy="593700"/>
          </a:xfrm>
          <a:prstGeom prst="rect">
            <a:avLst/>
          </a:prstGeom>
          <a:blipFill rotWithShape="1">
            <a:blip r:embed="rId4">
              <a:alphaModFix/>
            </a:blip>
            <a:stretch>
              <a:fillRect b="0" l="-7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latin typeface="Arial "/>
                <a:ea typeface="Arial "/>
                <a:cs typeface="Arial "/>
                <a:sym typeface="Arial "/>
              </a:rPr>
              <a:t> </a:t>
            </a:r>
            <a:endParaRPr sz="1100"/>
          </a:p>
        </p:txBody>
      </p:sp>
      <p:sp>
        <p:nvSpPr>
          <p:cNvPr id="499" name="Google Shape;499;p74"/>
          <p:cNvSpPr txBox="1"/>
          <p:nvPr/>
        </p:nvSpPr>
        <p:spPr>
          <a:xfrm>
            <a:off x="4371422" y="3464396"/>
            <a:ext cx="44511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Не используется на несбалансированных датасетах.</a:t>
            </a:r>
            <a:endParaRPr sz="1100"/>
          </a:p>
          <a:p>
            <a:pPr indent="0" lvl="0" marL="0" marR="0" rtl="0" algn="l">
              <a:spcBef>
                <a:spcPts val="0"/>
              </a:spcBef>
              <a:spcAft>
                <a:spcPts val="0"/>
              </a:spcAft>
              <a:buNone/>
            </a:pPr>
            <a:r>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rPr lang="ru" sz="1400">
                <a:solidFill>
                  <a:schemeClr val="dk1"/>
                </a:solidFill>
                <a:latin typeface="Arial "/>
                <a:ea typeface="Arial "/>
                <a:cs typeface="Arial "/>
                <a:sym typeface="Arial "/>
              </a:rPr>
              <a:t>Почему?</a:t>
            </a:r>
            <a:endParaRPr sz="1400">
              <a:solidFill>
                <a:schemeClr val="dk1"/>
              </a:solidFill>
              <a:latin typeface="Arial "/>
              <a:ea typeface="Arial "/>
              <a:cs typeface="Arial "/>
              <a:sym typeface="Arial "/>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05" name="Google Shape;505;p7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PRECISION  (ТОЧНОСТЬ ?)</a:t>
            </a:r>
            <a:endParaRPr/>
          </a:p>
        </p:txBody>
      </p:sp>
      <p:sp>
        <p:nvSpPr>
          <p:cNvPr id="506" name="Google Shape;506;p75"/>
          <p:cNvSpPr txBox="1"/>
          <p:nvPr/>
        </p:nvSpPr>
        <p:spPr>
          <a:xfrm>
            <a:off x="1538918" y="1222242"/>
            <a:ext cx="5924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292929"/>
                </a:solidFill>
                <a:latin typeface="Times New Roman"/>
                <a:ea typeface="Times New Roman"/>
                <a:cs typeface="Times New Roman"/>
                <a:sym typeface="Times New Roman"/>
              </a:rPr>
              <a:t>Precision= True_Positive/ (True_Positive+ False_Positive)</a:t>
            </a:r>
            <a:endParaRPr sz="1400">
              <a:solidFill>
                <a:schemeClr val="dk1"/>
              </a:solidFill>
              <a:latin typeface="Times New Roman"/>
              <a:ea typeface="Times New Roman"/>
              <a:cs typeface="Times New Roman"/>
              <a:sym typeface="Times New Roman"/>
            </a:endParaRPr>
          </a:p>
        </p:txBody>
      </p:sp>
      <p:pic>
        <p:nvPicPr>
          <p:cNvPr id="507" name="Google Shape;507;p75"/>
          <p:cNvPicPr preferRelativeResize="0"/>
          <p:nvPr/>
        </p:nvPicPr>
        <p:blipFill rotWithShape="1">
          <a:blip r:embed="rId3">
            <a:alphaModFix/>
          </a:blip>
          <a:srcRect b="0" l="0" r="0" t="0"/>
          <a:stretch/>
        </p:blipFill>
        <p:spPr>
          <a:xfrm>
            <a:off x="2657432" y="2665688"/>
            <a:ext cx="6227248" cy="1871673"/>
          </a:xfrm>
          <a:prstGeom prst="rect">
            <a:avLst/>
          </a:prstGeom>
          <a:noFill/>
          <a:ln>
            <a:noFill/>
          </a:ln>
        </p:spPr>
      </p:pic>
      <p:sp>
        <p:nvSpPr>
          <p:cNvPr id="508" name="Google Shape;508;p75"/>
          <p:cNvSpPr txBox="1"/>
          <p:nvPr/>
        </p:nvSpPr>
        <p:spPr>
          <a:xfrm>
            <a:off x="7051824" y="1422220"/>
            <a:ext cx="1833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292929"/>
                </a:solidFill>
                <a:latin typeface="Times New Roman"/>
                <a:ea typeface="Times New Roman"/>
                <a:cs typeface="Times New Roman"/>
                <a:sym typeface="Times New Roman"/>
              </a:rPr>
              <a:t>Precision_Cat = </a:t>
            </a:r>
            <a:r>
              <a:rPr b="1" lang="ru" sz="1400">
                <a:solidFill>
                  <a:srgbClr val="292929"/>
                </a:solidFill>
                <a:latin typeface="Times New Roman"/>
                <a:ea typeface="Times New Roman"/>
                <a:cs typeface="Times New Roman"/>
                <a:sym typeface="Times New Roman"/>
              </a:rPr>
              <a:t>?</a:t>
            </a:r>
            <a:endParaRPr sz="1400">
              <a:solidFill>
                <a:schemeClr val="dk1"/>
              </a:solidFill>
              <a:latin typeface="Arial "/>
              <a:ea typeface="Arial "/>
              <a:cs typeface="Arial "/>
              <a:sym typeface="Arial "/>
            </a:endParaRPr>
          </a:p>
        </p:txBody>
      </p:sp>
      <p:sp>
        <p:nvSpPr>
          <p:cNvPr id="509" name="Google Shape;509;p75"/>
          <p:cNvSpPr txBox="1"/>
          <p:nvPr/>
        </p:nvSpPr>
        <p:spPr>
          <a:xfrm>
            <a:off x="7051823" y="1837719"/>
            <a:ext cx="1833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292929"/>
                </a:solidFill>
                <a:latin typeface="Times New Roman"/>
                <a:ea typeface="Times New Roman"/>
                <a:cs typeface="Times New Roman"/>
                <a:sym typeface="Times New Roman"/>
              </a:rPr>
              <a:t>Precision_Non_Cat = </a:t>
            </a:r>
            <a:r>
              <a:rPr b="1" lang="ru" sz="1400">
                <a:solidFill>
                  <a:srgbClr val="292929"/>
                </a:solidFill>
                <a:latin typeface="Times New Roman"/>
                <a:ea typeface="Times New Roman"/>
                <a:cs typeface="Times New Roman"/>
                <a:sym typeface="Times New Roman"/>
              </a:rPr>
              <a:t>?</a:t>
            </a:r>
            <a:endParaRPr sz="1400">
              <a:solidFill>
                <a:schemeClr val="dk1"/>
              </a:solidFill>
              <a:latin typeface="Arial "/>
              <a:ea typeface="Arial "/>
              <a:cs typeface="Arial "/>
              <a:sym typeface="Arial "/>
            </a:endParaRPr>
          </a:p>
        </p:txBody>
      </p:sp>
      <p:sp>
        <p:nvSpPr>
          <p:cNvPr id="510" name="Google Shape;510;p75"/>
          <p:cNvSpPr txBox="1"/>
          <p:nvPr/>
        </p:nvSpPr>
        <p:spPr>
          <a:xfrm>
            <a:off x="2127086" y="1798160"/>
            <a:ext cx="47886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111111"/>
                </a:solidFill>
                <a:latin typeface="Times New Roman"/>
                <a:ea typeface="Times New Roman"/>
                <a:cs typeface="Times New Roman"/>
                <a:sym typeface="Times New Roman"/>
              </a:rPr>
              <a:t>доля объектов, названных классификатором положительными и при этом действительно являющимися положительными</a:t>
            </a:r>
            <a:endParaRPr sz="1400">
              <a:solidFill>
                <a:schemeClr val="dk1"/>
              </a:solidFill>
              <a:latin typeface="Times New Roman"/>
              <a:ea typeface="Times New Roman"/>
              <a:cs typeface="Times New Roman"/>
              <a:sym typeface="Times New Roman"/>
            </a:endParaRPr>
          </a:p>
        </p:txBody>
      </p:sp>
      <p:pic>
        <p:nvPicPr>
          <p:cNvPr id="511" name="Google Shape;511;p75"/>
          <p:cNvPicPr preferRelativeResize="0"/>
          <p:nvPr/>
        </p:nvPicPr>
        <p:blipFill rotWithShape="1">
          <a:blip r:embed="rId4">
            <a:alphaModFix/>
          </a:blip>
          <a:srcRect b="0" l="0" r="0" t="0"/>
          <a:stretch/>
        </p:blipFill>
        <p:spPr>
          <a:xfrm>
            <a:off x="58005" y="3487113"/>
            <a:ext cx="2503787" cy="10502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17" name="Google Shape;517;p76"/>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RECALL  (ПОЛНОТА)</a:t>
            </a:r>
            <a:endParaRPr/>
          </a:p>
        </p:txBody>
      </p:sp>
      <p:sp>
        <p:nvSpPr>
          <p:cNvPr id="518" name="Google Shape;518;p76"/>
          <p:cNvSpPr txBox="1"/>
          <p:nvPr/>
        </p:nvSpPr>
        <p:spPr>
          <a:xfrm>
            <a:off x="1265168" y="1460963"/>
            <a:ext cx="457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292929"/>
                </a:solidFill>
                <a:latin typeface="Times New Roman"/>
                <a:ea typeface="Times New Roman"/>
                <a:cs typeface="Times New Roman"/>
                <a:sym typeface="Times New Roman"/>
              </a:rPr>
              <a:t>Recall= True_Positive/ (True_Positive+ False_Negative)</a:t>
            </a:r>
            <a:endParaRPr sz="1400">
              <a:solidFill>
                <a:schemeClr val="dk1"/>
              </a:solidFill>
              <a:latin typeface="Times New Roman"/>
              <a:ea typeface="Times New Roman"/>
              <a:cs typeface="Times New Roman"/>
              <a:sym typeface="Times New Roman"/>
            </a:endParaRPr>
          </a:p>
        </p:txBody>
      </p:sp>
      <p:pic>
        <p:nvPicPr>
          <p:cNvPr id="519" name="Google Shape;519;p76"/>
          <p:cNvPicPr preferRelativeResize="0"/>
          <p:nvPr/>
        </p:nvPicPr>
        <p:blipFill rotWithShape="1">
          <a:blip r:embed="rId3">
            <a:alphaModFix/>
          </a:blip>
          <a:srcRect b="0" l="0" r="0" t="0"/>
          <a:stretch/>
        </p:blipFill>
        <p:spPr>
          <a:xfrm>
            <a:off x="3118257" y="2804195"/>
            <a:ext cx="5766420" cy="1733166"/>
          </a:xfrm>
          <a:prstGeom prst="rect">
            <a:avLst/>
          </a:prstGeom>
          <a:noFill/>
          <a:ln>
            <a:noFill/>
          </a:ln>
        </p:spPr>
      </p:pic>
      <p:sp>
        <p:nvSpPr>
          <p:cNvPr id="520" name="Google Shape;520;p76"/>
          <p:cNvSpPr txBox="1"/>
          <p:nvPr/>
        </p:nvSpPr>
        <p:spPr>
          <a:xfrm>
            <a:off x="6547178" y="1706990"/>
            <a:ext cx="1833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292929"/>
                </a:solidFill>
                <a:latin typeface="Times New Roman"/>
                <a:ea typeface="Times New Roman"/>
                <a:cs typeface="Times New Roman"/>
                <a:sym typeface="Times New Roman"/>
              </a:rPr>
              <a:t>Recall _Cat = </a:t>
            </a:r>
            <a:r>
              <a:rPr b="1" lang="ru" sz="1400">
                <a:solidFill>
                  <a:srgbClr val="292929"/>
                </a:solidFill>
                <a:latin typeface="Times New Roman"/>
                <a:ea typeface="Times New Roman"/>
                <a:cs typeface="Times New Roman"/>
                <a:sym typeface="Times New Roman"/>
              </a:rPr>
              <a:t>?</a:t>
            </a:r>
            <a:endParaRPr sz="1400">
              <a:solidFill>
                <a:schemeClr val="dk1"/>
              </a:solidFill>
              <a:latin typeface="Arial "/>
              <a:ea typeface="Arial "/>
              <a:cs typeface="Arial "/>
              <a:sym typeface="Arial "/>
            </a:endParaRPr>
          </a:p>
        </p:txBody>
      </p:sp>
      <p:sp>
        <p:nvSpPr>
          <p:cNvPr id="521" name="Google Shape;521;p76"/>
          <p:cNvSpPr txBox="1"/>
          <p:nvPr/>
        </p:nvSpPr>
        <p:spPr>
          <a:xfrm>
            <a:off x="6547177" y="2122489"/>
            <a:ext cx="1833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292929"/>
                </a:solidFill>
                <a:latin typeface="Times New Roman"/>
                <a:ea typeface="Times New Roman"/>
                <a:cs typeface="Times New Roman"/>
                <a:sym typeface="Times New Roman"/>
              </a:rPr>
              <a:t>Recall _Non_Cat = </a:t>
            </a:r>
            <a:r>
              <a:rPr b="1" lang="ru" sz="1400">
                <a:solidFill>
                  <a:srgbClr val="292929"/>
                </a:solidFill>
                <a:latin typeface="Times New Roman"/>
                <a:ea typeface="Times New Roman"/>
                <a:cs typeface="Times New Roman"/>
                <a:sym typeface="Times New Roman"/>
              </a:rPr>
              <a:t>?</a:t>
            </a:r>
            <a:endParaRPr sz="1400">
              <a:solidFill>
                <a:schemeClr val="dk1"/>
              </a:solidFill>
              <a:latin typeface="Arial "/>
              <a:ea typeface="Arial "/>
              <a:cs typeface="Arial "/>
              <a:sym typeface="Arial "/>
            </a:endParaRPr>
          </a:p>
        </p:txBody>
      </p:sp>
      <p:sp>
        <p:nvSpPr>
          <p:cNvPr id="522" name="Google Shape;522;p76"/>
          <p:cNvSpPr txBox="1"/>
          <p:nvPr/>
        </p:nvSpPr>
        <p:spPr>
          <a:xfrm>
            <a:off x="1720031" y="1949996"/>
            <a:ext cx="4572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какую долю объектов положительного класса из всех объектов положительного класса нашел алгоритм.</a:t>
            </a:r>
            <a:endParaRPr sz="1100"/>
          </a:p>
        </p:txBody>
      </p:sp>
      <p:pic>
        <p:nvPicPr>
          <p:cNvPr id="523" name="Google Shape;523;p76"/>
          <p:cNvPicPr preferRelativeResize="0"/>
          <p:nvPr/>
        </p:nvPicPr>
        <p:blipFill rotWithShape="1">
          <a:blip r:embed="rId4">
            <a:alphaModFix/>
          </a:blip>
          <a:srcRect b="0" l="0" r="0" t="0"/>
          <a:stretch/>
        </p:blipFill>
        <p:spPr>
          <a:xfrm>
            <a:off x="168618" y="3487113"/>
            <a:ext cx="2503787" cy="105024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nvSpPr>
        <p:spPr>
          <a:xfrm>
            <a:off x="1397041" y="1697980"/>
            <a:ext cx="68679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ru" sz="1400">
                <a:solidFill>
                  <a:srgbClr val="111111"/>
                </a:solidFill>
                <a:latin typeface="Times New Roman"/>
                <a:ea typeface="Times New Roman"/>
                <a:cs typeface="Times New Roman"/>
                <a:sym typeface="Times New Roman"/>
              </a:rPr>
              <a:t>Recall</a:t>
            </a:r>
            <a:r>
              <a:rPr b="0" i="0" lang="ru" sz="1400">
                <a:solidFill>
                  <a:srgbClr val="111111"/>
                </a:solidFill>
                <a:latin typeface="Times New Roman"/>
                <a:ea typeface="Times New Roman"/>
                <a:cs typeface="Times New Roman"/>
                <a:sym typeface="Times New Roman"/>
              </a:rPr>
              <a:t> — способность алгоритма обнаруживать данный класс вообще</a:t>
            </a:r>
            <a:endParaRPr sz="1400">
              <a:solidFill>
                <a:srgbClr val="11111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1400">
              <a:solidFill>
                <a:srgbClr val="11111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rgbClr val="111111"/>
              </a:solidFill>
              <a:latin typeface="Times New Roman"/>
              <a:ea typeface="Times New Roman"/>
              <a:cs typeface="Times New Roman"/>
              <a:sym typeface="Times New Roman"/>
            </a:endParaRPr>
          </a:p>
          <a:p>
            <a:pPr indent="0" lvl="0" marL="0" marR="0" rtl="0" algn="l">
              <a:spcBef>
                <a:spcPts val="0"/>
              </a:spcBef>
              <a:spcAft>
                <a:spcPts val="0"/>
              </a:spcAft>
              <a:buNone/>
            </a:pPr>
            <a:r>
              <a:rPr b="1" lang="ru" sz="1400">
                <a:solidFill>
                  <a:srgbClr val="111111"/>
                </a:solidFill>
                <a:latin typeface="Times New Roman"/>
                <a:ea typeface="Times New Roman"/>
                <a:cs typeface="Times New Roman"/>
                <a:sym typeface="Times New Roman"/>
              </a:rPr>
              <a:t>P</a:t>
            </a:r>
            <a:r>
              <a:rPr b="1" i="0" lang="ru" sz="1400">
                <a:solidFill>
                  <a:srgbClr val="111111"/>
                </a:solidFill>
                <a:latin typeface="Times New Roman"/>
                <a:ea typeface="Times New Roman"/>
                <a:cs typeface="Times New Roman"/>
                <a:sym typeface="Times New Roman"/>
              </a:rPr>
              <a:t>recision </a:t>
            </a:r>
            <a:r>
              <a:rPr b="0" i="0" lang="ru" sz="1400">
                <a:solidFill>
                  <a:srgbClr val="111111"/>
                </a:solidFill>
                <a:latin typeface="Times New Roman"/>
                <a:ea typeface="Times New Roman"/>
                <a:cs typeface="Times New Roman"/>
                <a:sym typeface="Times New Roman"/>
              </a:rPr>
              <a:t>— способность отличать этот класс от других классов.</a:t>
            </a:r>
            <a:br>
              <a:rPr lang="ru"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34" name="Google Shape;534;p7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F-</a:t>
            </a:r>
            <a:r>
              <a:rPr lang="ru">
                <a:latin typeface="Arial "/>
                <a:ea typeface="Arial "/>
                <a:cs typeface="Arial "/>
                <a:sym typeface="Arial "/>
              </a:rPr>
              <a:t>BETA</a:t>
            </a:r>
            <a:r>
              <a:rPr lang="ru"/>
              <a:t> SCORE   (F – МЕРА)</a:t>
            </a:r>
            <a:endParaRPr/>
          </a:p>
        </p:txBody>
      </p:sp>
      <p:pic>
        <p:nvPicPr>
          <p:cNvPr id="535" name="Google Shape;535;p78"/>
          <p:cNvPicPr preferRelativeResize="0"/>
          <p:nvPr/>
        </p:nvPicPr>
        <p:blipFill rotWithShape="1">
          <a:blip r:embed="rId3">
            <a:alphaModFix/>
          </a:blip>
          <a:srcRect b="0" l="0" r="0" t="0"/>
          <a:stretch/>
        </p:blipFill>
        <p:spPr>
          <a:xfrm>
            <a:off x="781388" y="1172865"/>
            <a:ext cx="6200775" cy="1143000"/>
          </a:xfrm>
          <a:prstGeom prst="rect">
            <a:avLst/>
          </a:prstGeom>
          <a:noFill/>
          <a:ln>
            <a:noFill/>
          </a:ln>
        </p:spPr>
      </p:pic>
      <p:pic>
        <p:nvPicPr>
          <p:cNvPr id="536" name="Google Shape;536;p78"/>
          <p:cNvPicPr preferRelativeResize="0"/>
          <p:nvPr/>
        </p:nvPicPr>
        <p:blipFill rotWithShape="1">
          <a:blip r:embed="rId4">
            <a:alphaModFix/>
          </a:blip>
          <a:srcRect b="0" l="0" r="0" t="0"/>
          <a:stretch/>
        </p:blipFill>
        <p:spPr>
          <a:xfrm>
            <a:off x="781388" y="2693909"/>
            <a:ext cx="2785619" cy="867827"/>
          </a:xfrm>
          <a:prstGeom prst="rect">
            <a:avLst/>
          </a:prstGeom>
          <a:noFill/>
          <a:ln>
            <a:noFill/>
          </a:ln>
        </p:spPr>
      </p:pic>
      <p:sp>
        <p:nvSpPr>
          <p:cNvPr id="537" name="Google Shape;537;p78"/>
          <p:cNvSpPr txBox="1"/>
          <p:nvPr/>
        </p:nvSpPr>
        <p:spPr>
          <a:xfrm>
            <a:off x="3721018" y="3511007"/>
            <a:ext cx="53169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Times New Roman"/>
                <a:ea typeface="Times New Roman"/>
                <a:cs typeface="Times New Roman"/>
                <a:sym typeface="Times New Roman"/>
              </a:rPr>
              <a:t>β принимает значения в диапазоне 0 &lt; β &lt; 1 если приоритет точности, </a:t>
            </a:r>
            <a:endParaRPr sz="1100"/>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ru" sz="1400">
                <a:solidFill>
                  <a:schemeClr val="dk1"/>
                </a:solidFill>
                <a:latin typeface="Times New Roman"/>
                <a:ea typeface="Times New Roman"/>
                <a:cs typeface="Times New Roman"/>
                <a:sym typeface="Times New Roman"/>
              </a:rPr>
              <a:t>Β &gt; 1 приоритет отдается полноте. </a:t>
            </a:r>
            <a:endParaRPr sz="1100"/>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ru" sz="1400">
                <a:solidFill>
                  <a:schemeClr val="dk1"/>
                </a:solidFill>
                <a:latin typeface="Times New Roman"/>
                <a:ea typeface="Times New Roman"/>
                <a:cs typeface="Times New Roman"/>
                <a:sym typeface="Times New Roman"/>
              </a:rPr>
              <a:t>При β=1 сбалансированная F-мера (также ее называют F1).</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43" name="Google Shape;543;p79"/>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F  МЕРА</a:t>
            </a:r>
            <a:endParaRPr/>
          </a:p>
        </p:txBody>
      </p:sp>
      <p:pic>
        <p:nvPicPr>
          <p:cNvPr id="544" name="Google Shape;544;p79"/>
          <p:cNvPicPr preferRelativeResize="0"/>
          <p:nvPr/>
        </p:nvPicPr>
        <p:blipFill rotWithShape="1">
          <a:blip r:embed="rId3">
            <a:alphaModFix/>
          </a:blip>
          <a:srcRect b="0" l="0" r="0" t="0"/>
          <a:stretch/>
        </p:blipFill>
        <p:spPr>
          <a:xfrm>
            <a:off x="213311" y="992197"/>
            <a:ext cx="3709463" cy="2622634"/>
          </a:xfrm>
          <a:prstGeom prst="rect">
            <a:avLst/>
          </a:prstGeom>
          <a:noFill/>
          <a:ln>
            <a:noFill/>
          </a:ln>
        </p:spPr>
      </p:pic>
      <p:pic>
        <p:nvPicPr>
          <p:cNvPr id="545" name="Google Shape;545;p79"/>
          <p:cNvPicPr preferRelativeResize="0"/>
          <p:nvPr/>
        </p:nvPicPr>
        <p:blipFill rotWithShape="1">
          <a:blip r:embed="rId4">
            <a:alphaModFix/>
          </a:blip>
          <a:srcRect b="0" l="0" r="0" t="0"/>
          <a:stretch/>
        </p:blipFill>
        <p:spPr>
          <a:xfrm>
            <a:off x="4655217" y="101765"/>
            <a:ext cx="3715465" cy="2238806"/>
          </a:xfrm>
          <a:prstGeom prst="rect">
            <a:avLst/>
          </a:prstGeom>
          <a:noFill/>
          <a:ln>
            <a:noFill/>
          </a:ln>
        </p:spPr>
      </p:pic>
      <p:pic>
        <p:nvPicPr>
          <p:cNvPr id="546" name="Google Shape;546;p79"/>
          <p:cNvPicPr preferRelativeResize="0"/>
          <p:nvPr/>
        </p:nvPicPr>
        <p:blipFill rotWithShape="1">
          <a:blip r:embed="rId5">
            <a:alphaModFix/>
          </a:blip>
          <a:srcRect b="0" l="0" r="0" t="0"/>
          <a:stretch/>
        </p:blipFill>
        <p:spPr>
          <a:xfrm>
            <a:off x="4655216" y="2402627"/>
            <a:ext cx="3709461" cy="25462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p>
            <a:pPr indent="0" lvl="0" marL="0" rtl="0" algn="ctr">
              <a:spcBef>
                <a:spcPts val="0"/>
              </a:spcBef>
              <a:spcAft>
                <a:spcPts val="0"/>
              </a:spcAft>
              <a:buNone/>
            </a:pPr>
            <a:fld id="{00000000-1234-1234-1234-123412341234}" type="slidenum">
              <a:rPr lang="ru"/>
              <a:t>‹#›</a:t>
            </a:fld>
            <a:endParaRPr/>
          </a:p>
        </p:txBody>
      </p:sp>
      <p:sp>
        <p:nvSpPr>
          <p:cNvPr id="267" name="Google Shape;267;p44"/>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АНАЛИЗ ДАННЫХ</a:t>
            </a:r>
            <a:endParaRPr b="1" u="sng">
              <a:solidFill>
                <a:srgbClr val="000066"/>
              </a:solidFill>
              <a:latin typeface="Times New Roman"/>
              <a:ea typeface="Times New Roman"/>
              <a:cs typeface="Times New Roman"/>
              <a:sym typeface="Times New Roman"/>
            </a:endParaRPr>
          </a:p>
        </p:txBody>
      </p:sp>
      <p:sp>
        <p:nvSpPr>
          <p:cNvPr id="268" name="Google Shape;268;p44"/>
          <p:cNvSpPr txBox="1"/>
          <p:nvPr>
            <p:ph idx="1" type="body"/>
          </p:nvPr>
        </p:nvSpPr>
        <p:spPr>
          <a:xfrm>
            <a:off x="513000" y="1369219"/>
            <a:ext cx="8100000" cy="3240000"/>
          </a:xfrm>
          <a:prstGeom prst="rect">
            <a:avLst/>
          </a:prstGeom>
          <a:noFill/>
          <a:ln>
            <a:noFill/>
          </a:ln>
        </p:spPr>
        <p:txBody>
          <a:bodyPr anchorCtr="0" anchor="t" bIns="0" lIns="0" spcFirstLastPara="1" rIns="0" wrap="square" tIns="0">
            <a:noAutofit/>
          </a:bodyPr>
          <a:lstStyle/>
          <a:p>
            <a:pPr indent="-203200" lvl="0" marL="203200" rtl="0" algn="l">
              <a:lnSpc>
                <a:spcPct val="100000"/>
              </a:lnSpc>
              <a:spcBef>
                <a:spcPts val="0"/>
              </a:spcBef>
              <a:spcAft>
                <a:spcPts val="0"/>
              </a:spcAft>
              <a:buSzPts val="1200"/>
              <a:buChar char="●"/>
            </a:pPr>
            <a:r>
              <a:rPr b="1" lang="ru"/>
              <a:t>Собрать исходные данные</a:t>
            </a:r>
            <a:endParaRPr/>
          </a:p>
          <a:p>
            <a:pPr indent="-133350" lvl="1" marL="330200" rtl="0" algn="l">
              <a:lnSpc>
                <a:spcPct val="100000"/>
              </a:lnSpc>
              <a:spcBef>
                <a:spcPts val="800"/>
              </a:spcBef>
              <a:spcAft>
                <a:spcPts val="0"/>
              </a:spcAft>
              <a:buSzPts val="1100"/>
              <a:buFont typeface="Arial "/>
              <a:buChar char="○"/>
            </a:pPr>
            <a:r>
              <a:rPr lang="ru"/>
              <a:t>  получить в рамках проекта данные, перечисленные в ресурсах проекта</a:t>
            </a:r>
            <a:endParaRPr/>
          </a:p>
          <a:p>
            <a:pPr indent="-133350" lvl="1" marL="330200" rtl="0" algn="l">
              <a:lnSpc>
                <a:spcPct val="100000"/>
              </a:lnSpc>
              <a:spcBef>
                <a:spcPts val="800"/>
              </a:spcBef>
              <a:spcAft>
                <a:spcPts val="0"/>
              </a:spcAft>
              <a:buSzPts val="1100"/>
              <a:buFont typeface="Arial "/>
              <a:buChar char="○"/>
            </a:pPr>
            <a:r>
              <a:rPr lang="ru"/>
              <a:t>  включает загрузку данных, если это необходимо для понимания данных</a:t>
            </a:r>
            <a:endParaRPr/>
          </a:p>
          <a:p>
            <a:pPr indent="-133350" lvl="1" marL="330200" rtl="0" algn="l">
              <a:lnSpc>
                <a:spcPct val="100000"/>
              </a:lnSpc>
              <a:spcBef>
                <a:spcPts val="800"/>
              </a:spcBef>
              <a:spcAft>
                <a:spcPts val="0"/>
              </a:spcAft>
              <a:buSzPts val="1100"/>
              <a:buFont typeface="Arial "/>
              <a:buChar char="○"/>
            </a:pPr>
            <a:r>
              <a:rPr lang="ru"/>
              <a:t>  возможно, приводит к этапам подготовки начальных данных</a:t>
            </a:r>
            <a:endParaRPr/>
          </a:p>
          <a:p>
            <a:pPr indent="-133350" lvl="1" marL="330200" rtl="0" algn="l">
              <a:lnSpc>
                <a:spcPct val="100000"/>
              </a:lnSpc>
              <a:spcBef>
                <a:spcPts val="800"/>
              </a:spcBef>
              <a:spcAft>
                <a:spcPts val="0"/>
              </a:spcAft>
              <a:buSzPts val="1100"/>
              <a:buFont typeface="Arial "/>
              <a:buChar char="○"/>
            </a:pPr>
            <a:r>
              <a:rPr lang="ru"/>
              <a:t>  при получении нескольких источников данных интеграция является дополнительной проблемой либо здесь, либо на более позднем этапе подготовки данных</a:t>
            </a:r>
            <a:endParaRPr/>
          </a:p>
          <a:p>
            <a:pPr indent="-127000" lvl="0" marL="203200" rtl="0" algn="l">
              <a:lnSpc>
                <a:spcPct val="100000"/>
              </a:lnSpc>
              <a:spcBef>
                <a:spcPts val="800"/>
              </a:spcBef>
              <a:spcAft>
                <a:spcPts val="0"/>
              </a:spcAft>
              <a:buSzPts val="1200"/>
              <a:buNone/>
            </a:pPr>
            <a:r>
              <a:t/>
            </a:r>
            <a:endParaRPr/>
          </a:p>
          <a:p>
            <a:pPr indent="-203200" lvl="0" marL="203200" rtl="0" algn="l">
              <a:lnSpc>
                <a:spcPct val="100000"/>
              </a:lnSpc>
              <a:spcBef>
                <a:spcPts val="800"/>
              </a:spcBef>
              <a:spcAft>
                <a:spcPts val="0"/>
              </a:spcAft>
              <a:buSzPts val="1200"/>
              <a:buChar char="●"/>
            </a:pPr>
            <a:r>
              <a:rPr b="1" lang="ru"/>
              <a:t>Описать данные</a:t>
            </a:r>
            <a:endParaRPr/>
          </a:p>
          <a:p>
            <a:pPr indent="-133350" lvl="1" marL="330200" rtl="0" algn="l">
              <a:lnSpc>
                <a:spcPct val="100000"/>
              </a:lnSpc>
              <a:spcBef>
                <a:spcPts val="800"/>
              </a:spcBef>
              <a:spcAft>
                <a:spcPts val="0"/>
              </a:spcAft>
              <a:buSzPts val="1100"/>
              <a:buFont typeface="Arial "/>
              <a:buChar char="○"/>
            </a:pPr>
            <a:r>
              <a:rPr lang="ru"/>
              <a:t>  исследовать «грубые» или «поверхностные» свойства полученных данных</a:t>
            </a:r>
            <a:endParaRPr/>
          </a:p>
          <a:p>
            <a:pPr indent="-133350" lvl="1" marL="330200" rtl="0" algn="l">
              <a:lnSpc>
                <a:spcPct val="100000"/>
              </a:lnSpc>
              <a:spcBef>
                <a:spcPts val="800"/>
              </a:spcBef>
              <a:spcAft>
                <a:spcPts val="0"/>
              </a:spcAft>
              <a:buSzPts val="1100"/>
              <a:buFont typeface="Arial "/>
              <a:buChar char="○"/>
            </a:pPr>
            <a:r>
              <a:rPr lang="ru"/>
              <a:t>  отчет о результатах</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idx="1" type="body"/>
          </p:nvPr>
        </p:nvSpPr>
        <p:spPr>
          <a:xfrm>
            <a:off x="1166514" y="1943559"/>
            <a:ext cx="7753200" cy="57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взаимосвязь между чувствительностью модели (TPR) и её специфичностью (FPR)</a:t>
            </a:r>
            <a:endParaRPr/>
          </a:p>
        </p:txBody>
      </p:sp>
      <p:sp>
        <p:nvSpPr>
          <p:cNvPr id="552" name="Google Shape;552;p8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53" name="Google Shape;553;p80"/>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ROC-КРИВАЯ</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59" name="Google Shape;559;p81"/>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ПОРОГ ОТСЕЧЕНИЯ</a:t>
            </a:r>
            <a:endParaRPr/>
          </a:p>
        </p:txBody>
      </p:sp>
      <p:pic>
        <p:nvPicPr>
          <p:cNvPr id="560" name="Google Shape;560;p81"/>
          <p:cNvPicPr preferRelativeResize="0"/>
          <p:nvPr/>
        </p:nvPicPr>
        <p:blipFill rotWithShape="1">
          <a:blip r:embed="rId3">
            <a:alphaModFix/>
          </a:blip>
          <a:srcRect b="0" l="0" r="0" t="0"/>
          <a:stretch/>
        </p:blipFill>
        <p:spPr>
          <a:xfrm>
            <a:off x="2653085" y="1085201"/>
            <a:ext cx="5218130" cy="359612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66" name="Google Shape;566;p82"/>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ПОСТРОЕНИЕ ROC КРИВОЙ</a:t>
            </a:r>
            <a:endParaRPr/>
          </a:p>
        </p:txBody>
      </p:sp>
      <p:sp>
        <p:nvSpPr>
          <p:cNvPr id="567" name="Google Shape;567;p82"/>
          <p:cNvSpPr txBox="1"/>
          <p:nvPr/>
        </p:nvSpPr>
        <p:spPr>
          <a:xfrm>
            <a:off x="582930" y="1168945"/>
            <a:ext cx="6208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292929"/>
                </a:solidFill>
                <a:latin typeface="Arial"/>
                <a:ea typeface="Arial"/>
                <a:cs typeface="Arial"/>
                <a:sym typeface="Arial"/>
              </a:rPr>
              <a:t> Вектор вероятности принадлежности к классу </a:t>
            </a:r>
            <a:r>
              <a:rPr b="1" i="0" lang="ru" sz="1400">
                <a:solidFill>
                  <a:srgbClr val="292929"/>
                </a:solidFill>
                <a:latin typeface="Arial"/>
                <a:ea typeface="Arial"/>
                <a:cs typeface="Arial"/>
                <a:sym typeface="Arial"/>
              </a:rPr>
              <a:t>[0.45, 0.6, 0.7, 0.3]</a:t>
            </a:r>
            <a:endParaRPr sz="1400">
              <a:solidFill>
                <a:schemeClr val="dk1"/>
              </a:solidFill>
              <a:latin typeface="Arial "/>
              <a:ea typeface="Arial "/>
              <a:cs typeface="Arial "/>
              <a:sym typeface="Arial "/>
            </a:endParaRPr>
          </a:p>
        </p:txBody>
      </p:sp>
      <p:sp>
        <p:nvSpPr>
          <p:cNvPr id="568" name="Google Shape;568;p82"/>
          <p:cNvSpPr txBox="1"/>
          <p:nvPr/>
        </p:nvSpPr>
        <p:spPr>
          <a:xfrm>
            <a:off x="1215636" y="1819552"/>
            <a:ext cx="45726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292929"/>
                </a:solidFill>
                <a:latin typeface="Arial"/>
                <a:ea typeface="Arial"/>
                <a:cs typeface="Arial"/>
                <a:sym typeface="Arial"/>
              </a:rPr>
              <a:t>cut-off= 0.5: predicted-labels= [0,1,1,0] (default threshold)</a:t>
            </a:r>
            <a:br>
              <a:rPr lang="ru" sz="1400">
                <a:solidFill>
                  <a:schemeClr val="dk1"/>
                </a:solidFill>
                <a:latin typeface="Arial "/>
                <a:ea typeface="Arial "/>
                <a:cs typeface="Arial "/>
                <a:sym typeface="Arial "/>
              </a:rPr>
            </a:br>
            <a:r>
              <a:rPr b="0" i="0" lang="ru" sz="1400">
                <a:solidFill>
                  <a:srgbClr val="292929"/>
                </a:solidFill>
                <a:latin typeface="Arial"/>
                <a:ea typeface="Arial"/>
                <a:cs typeface="Arial"/>
                <a:sym typeface="Arial"/>
              </a:rPr>
              <a:t>cut-off= 0.2: predicted-labels= [1,1,1,1]</a:t>
            </a:r>
            <a:br>
              <a:rPr lang="ru" sz="1400">
                <a:solidFill>
                  <a:schemeClr val="dk1"/>
                </a:solidFill>
                <a:latin typeface="Arial "/>
                <a:ea typeface="Arial "/>
                <a:cs typeface="Arial "/>
                <a:sym typeface="Arial "/>
              </a:rPr>
            </a:br>
            <a:r>
              <a:rPr b="0" i="0" lang="ru" sz="1400">
                <a:solidFill>
                  <a:srgbClr val="292929"/>
                </a:solidFill>
                <a:latin typeface="Arial"/>
                <a:ea typeface="Arial"/>
                <a:cs typeface="Arial"/>
                <a:sym typeface="Arial"/>
              </a:rPr>
              <a:t>cut-off= 0.8: predicted-labels= [0,0,0,0]</a:t>
            </a:r>
            <a:endParaRPr sz="1400">
              <a:solidFill>
                <a:schemeClr val="dk1"/>
              </a:solidFill>
              <a:latin typeface="Arial "/>
              <a:ea typeface="Arial "/>
              <a:cs typeface="Arial "/>
              <a:sym typeface="Arial "/>
            </a:endParaRPr>
          </a:p>
        </p:txBody>
      </p:sp>
      <p:pic>
        <p:nvPicPr>
          <p:cNvPr id="569" name="Google Shape;569;p82"/>
          <p:cNvPicPr preferRelativeResize="0"/>
          <p:nvPr/>
        </p:nvPicPr>
        <p:blipFill rotWithShape="1">
          <a:blip r:embed="rId3">
            <a:alphaModFix/>
          </a:blip>
          <a:srcRect b="0" l="0" r="0" t="0"/>
          <a:stretch/>
        </p:blipFill>
        <p:spPr>
          <a:xfrm>
            <a:off x="4715667" y="2061492"/>
            <a:ext cx="4336894" cy="289617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75" name="Google Shape;575;p83"/>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ПОСТРОЕНИЕ ROC КРИВОЙ</a:t>
            </a:r>
            <a:endParaRPr/>
          </a:p>
        </p:txBody>
      </p:sp>
      <p:sp>
        <p:nvSpPr>
          <p:cNvPr id="576" name="Google Shape;576;p83"/>
          <p:cNvSpPr txBox="1"/>
          <p:nvPr/>
        </p:nvSpPr>
        <p:spPr>
          <a:xfrm>
            <a:off x="795306" y="1136675"/>
            <a:ext cx="80271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333333"/>
                </a:solidFill>
                <a:latin typeface="Arial"/>
                <a:ea typeface="Arial"/>
                <a:cs typeface="Arial"/>
                <a:sym typeface="Arial"/>
              </a:rPr>
              <a:t>ROC-кривая получается следующим образом:</a:t>
            </a:r>
            <a:endParaRPr b="0" i="0" sz="1400">
              <a:solidFill>
                <a:srgbClr val="333333"/>
              </a:solidFill>
              <a:latin typeface="Arial"/>
              <a:ea typeface="Arial"/>
              <a:cs typeface="Arial"/>
              <a:sym typeface="Arial"/>
            </a:endParaRPr>
          </a:p>
          <a:p>
            <a:pPr indent="0" lvl="0" marL="0" marR="0" rtl="0" algn="l">
              <a:spcBef>
                <a:spcPts val="0"/>
              </a:spcBef>
              <a:spcAft>
                <a:spcPts val="0"/>
              </a:spcAft>
              <a:buNone/>
            </a:pPr>
            <a:r>
              <a:t/>
            </a:r>
            <a:endParaRPr b="0" i="0" sz="1400">
              <a:solidFill>
                <a:srgbClr val="333333"/>
              </a:solidFill>
              <a:latin typeface="Arial"/>
              <a:ea typeface="Arial"/>
              <a:cs typeface="Arial"/>
              <a:sym typeface="Arial"/>
            </a:endParaRPr>
          </a:p>
          <a:p>
            <a:pPr indent="-88900" lvl="0" marL="0" marR="0" rtl="0" algn="l">
              <a:spcBef>
                <a:spcPts val="0"/>
              </a:spcBef>
              <a:spcAft>
                <a:spcPts val="0"/>
              </a:spcAft>
              <a:buClr>
                <a:srgbClr val="333333"/>
              </a:buClr>
              <a:buSzPts val="1400"/>
              <a:buFont typeface="Arial"/>
              <a:buChar char="•"/>
            </a:pPr>
            <a:r>
              <a:rPr b="0" i="0" lang="ru" sz="1400">
                <a:solidFill>
                  <a:srgbClr val="333333"/>
                </a:solidFill>
                <a:latin typeface="Arial"/>
                <a:ea typeface="Arial"/>
                <a:cs typeface="Arial"/>
                <a:sym typeface="Arial"/>
              </a:rPr>
              <a:t>Для каждого значения порога отсечения, которое меняется от 0 до 1 с шагом d​ (например, 0,01) рассчитываются значения чувствительности Se и специфичности Sp. </a:t>
            </a:r>
            <a:endParaRPr sz="1100"/>
          </a:p>
          <a:p>
            <a:pPr indent="0" lvl="0" marL="0" marR="0" rtl="0" algn="l">
              <a:spcBef>
                <a:spcPts val="0"/>
              </a:spcBef>
              <a:spcAft>
                <a:spcPts val="0"/>
              </a:spcAft>
              <a:buNone/>
            </a:pPr>
            <a:r>
              <a:t/>
            </a:r>
            <a:endParaRPr sz="1400">
              <a:solidFill>
                <a:srgbClr val="333333"/>
              </a:solidFill>
              <a:latin typeface="Arial"/>
              <a:ea typeface="Arial"/>
              <a:cs typeface="Arial"/>
              <a:sym typeface="Arial"/>
            </a:endParaRPr>
          </a:p>
          <a:p>
            <a:pPr indent="0" lvl="0" marL="0" marR="0" rtl="0" algn="l">
              <a:spcBef>
                <a:spcPts val="0"/>
              </a:spcBef>
              <a:spcAft>
                <a:spcPts val="0"/>
              </a:spcAft>
              <a:buNone/>
            </a:pPr>
            <a:r>
              <a:t/>
            </a:r>
            <a:endParaRPr b="0" i="0" sz="1400">
              <a:solidFill>
                <a:srgbClr val="333333"/>
              </a:solidFill>
              <a:latin typeface="Arial"/>
              <a:ea typeface="Arial"/>
              <a:cs typeface="Arial"/>
              <a:sym typeface="Arial"/>
            </a:endParaRPr>
          </a:p>
          <a:p>
            <a:pPr indent="-88900" lvl="0" marL="0" marR="0" rtl="0" algn="l">
              <a:spcBef>
                <a:spcPts val="0"/>
              </a:spcBef>
              <a:spcAft>
                <a:spcPts val="0"/>
              </a:spcAft>
              <a:buClr>
                <a:srgbClr val="333333"/>
              </a:buClr>
              <a:buSzPts val="1400"/>
              <a:buFont typeface="Arial"/>
              <a:buChar char="•"/>
            </a:pPr>
            <a:r>
              <a:rPr b="0" i="0" lang="ru" sz="1400">
                <a:solidFill>
                  <a:srgbClr val="333333"/>
                </a:solidFill>
                <a:latin typeface="Arial"/>
                <a:ea typeface="Arial"/>
                <a:cs typeface="Arial"/>
                <a:sym typeface="Arial"/>
              </a:rPr>
              <a:t>Строится график зависимости: </a:t>
            </a:r>
            <a:br>
              <a:rPr b="0" i="0" lang="ru" sz="1400">
                <a:solidFill>
                  <a:srgbClr val="333333"/>
                </a:solidFill>
                <a:latin typeface="Arial"/>
                <a:ea typeface="Arial"/>
                <a:cs typeface="Arial"/>
                <a:sym typeface="Arial"/>
              </a:rPr>
            </a:br>
            <a:r>
              <a:rPr b="0" i="0" lang="ru" sz="1400">
                <a:solidFill>
                  <a:srgbClr val="333333"/>
                </a:solidFill>
                <a:latin typeface="Arial"/>
                <a:ea typeface="Arial"/>
                <a:cs typeface="Arial"/>
                <a:sym typeface="Arial"/>
              </a:rPr>
              <a:t>	по оси </a:t>
            </a:r>
            <a:r>
              <a:rPr b="0" i="1" lang="ru" sz="1400">
                <a:solidFill>
                  <a:srgbClr val="333333"/>
                </a:solidFill>
                <a:latin typeface="Arial"/>
                <a:ea typeface="Arial"/>
                <a:cs typeface="Arial"/>
                <a:sym typeface="Arial"/>
              </a:rPr>
              <a:t>Y</a:t>
            </a:r>
            <a:r>
              <a:rPr b="0" i="0" lang="ru" sz="1400">
                <a:solidFill>
                  <a:srgbClr val="333333"/>
                </a:solidFill>
                <a:latin typeface="Arial"/>
                <a:ea typeface="Arial"/>
                <a:cs typeface="Arial"/>
                <a:sym typeface="Arial"/>
              </a:rPr>
              <a:t> откладывается чувствительность Se, </a:t>
            </a:r>
            <a:br>
              <a:rPr b="0" i="0" lang="ru" sz="1400">
                <a:solidFill>
                  <a:srgbClr val="333333"/>
                </a:solidFill>
                <a:latin typeface="Arial"/>
                <a:ea typeface="Arial"/>
                <a:cs typeface="Arial"/>
                <a:sym typeface="Arial"/>
              </a:rPr>
            </a:br>
            <a:r>
              <a:rPr b="0" i="0" lang="ru" sz="1400">
                <a:solidFill>
                  <a:srgbClr val="333333"/>
                </a:solidFill>
                <a:latin typeface="Arial"/>
                <a:ea typeface="Arial"/>
                <a:cs typeface="Arial"/>
                <a:sym typeface="Arial"/>
              </a:rPr>
              <a:t>	по оси X   </a:t>
            </a:r>
            <a:r>
              <a:rPr b="0" i="1" lang="ru" sz="1400">
                <a:solidFill>
                  <a:srgbClr val="333333"/>
                </a:solidFill>
                <a:latin typeface="Arial"/>
                <a:ea typeface="Arial"/>
                <a:cs typeface="Arial"/>
                <a:sym typeface="Arial"/>
              </a:rPr>
              <a:t>FPR</a:t>
            </a:r>
            <a:r>
              <a:rPr b="0" i="0" lang="ru" sz="1400">
                <a:solidFill>
                  <a:srgbClr val="333333"/>
                </a:solidFill>
                <a:latin typeface="Arial"/>
                <a:ea typeface="Arial"/>
                <a:cs typeface="Arial"/>
                <a:sym typeface="Arial"/>
              </a:rPr>
              <a:t>=100−</a:t>
            </a:r>
            <a:r>
              <a:rPr b="0" i="1" lang="ru" sz="1400">
                <a:solidFill>
                  <a:srgbClr val="333333"/>
                </a:solidFill>
                <a:latin typeface="Arial"/>
                <a:ea typeface="Arial"/>
                <a:cs typeface="Arial"/>
                <a:sym typeface="Arial"/>
              </a:rPr>
              <a:t>Sp</a:t>
            </a:r>
            <a:r>
              <a:rPr b="0" i="0" lang="ru" sz="1400">
                <a:solidFill>
                  <a:srgbClr val="333333"/>
                </a:solidFill>
                <a:latin typeface="Arial"/>
                <a:ea typeface="Arial"/>
                <a:cs typeface="Arial"/>
                <a:sym typeface="Arial"/>
              </a:rPr>
              <a:t> — доля ложно положительных случаев.</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82" name="Google Shape;582;p84"/>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КАКАЯ МОДЕЛЬ ЛУЧШЕ?</a:t>
            </a:r>
            <a:endParaRPr/>
          </a:p>
        </p:txBody>
      </p:sp>
      <p:pic>
        <p:nvPicPr>
          <p:cNvPr id="583" name="Google Shape;583;p84"/>
          <p:cNvPicPr preferRelativeResize="0"/>
          <p:nvPr/>
        </p:nvPicPr>
        <p:blipFill rotWithShape="1">
          <a:blip r:embed="rId3">
            <a:alphaModFix/>
          </a:blip>
          <a:srcRect b="0" l="0" r="0" t="0"/>
          <a:stretch/>
        </p:blipFill>
        <p:spPr>
          <a:xfrm>
            <a:off x="3696301" y="381229"/>
            <a:ext cx="5365109" cy="461865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5"/>
          <p:cNvSpPr txBox="1"/>
          <p:nvPr>
            <p:ph idx="1" type="body"/>
          </p:nvPr>
        </p:nvSpPr>
        <p:spPr>
          <a:xfrm>
            <a:off x="384870" y="790674"/>
            <a:ext cx="4252200" cy="20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area under the curve (AUC)</a:t>
            </a:r>
            <a:endParaRPr/>
          </a:p>
        </p:txBody>
      </p:sp>
      <p:sp>
        <p:nvSpPr>
          <p:cNvPr id="589" name="Google Shape;589;p8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90" name="Google Shape;590;p8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AUC</a:t>
            </a:r>
            <a:endParaRPr/>
          </a:p>
        </p:txBody>
      </p:sp>
      <p:sp>
        <p:nvSpPr>
          <p:cNvPr id="591" name="Google Shape;591;p85"/>
          <p:cNvSpPr txBox="1"/>
          <p:nvPr/>
        </p:nvSpPr>
        <p:spPr>
          <a:xfrm>
            <a:off x="454619" y="1589477"/>
            <a:ext cx="84651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AUC — это вероятность того, что модель ранжирует случайный положительный пример выше, чем случайный отрицательный пример</a:t>
            </a:r>
            <a:endParaRPr sz="1400">
              <a:solidFill>
                <a:schemeClr val="dk1"/>
              </a:solidFill>
              <a:latin typeface="Arial "/>
              <a:ea typeface="Arial "/>
              <a:cs typeface="Arial "/>
              <a:sym typeface="Arial "/>
            </a:endParaRPr>
          </a:p>
          <a:p>
            <a:pPr indent="0" lvl="0" marL="0" marR="0" rtl="0" algn="l">
              <a:spcBef>
                <a:spcPts val="0"/>
              </a:spcBef>
              <a:spcAft>
                <a:spcPts val="0"/>
              </a:spcAft>
              <a:buNone/>
            </a:pPr>
            <a:r>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rPr lang="ru" sz="1400">
                <a:solidFill>
                  <a:schemeClr val="dk1"/>
                </a:solidFill>
                <a:latin typeface="Arial "/>
                <a:ea typeface="Arial "/>
                <a:cs typeface="Arial "/>
                <a:sym typeface="Arial "/>
              </a:rPr>
              <a:t>Площадь под ROC кривой</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597" name="Google Shape;597;p86"/>
          <p:cNvSpPr txBox="1"/>
          <p:nvPr>
            <p:ph type="title"/>
          </p:nvPr>
        </p:nvSpPr>
        <p:spPr>
          <a:xfrm>
            <a:off x="247529" y="278724"/>
            <a:ext cx="5670000" cy="2349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100"/>
              <a:buFont typeface="Gill Sans"/>
              <a:buNone/>
            </a:pPr>
            <a:r>
              <a:rPr lang="ru" sz="2100"/>
              <a:t>ПРЕДЕЛЫ ЗНАЧЕНИЯ AUC?</a:t>
            </a:r>
            <a:br>
              <a:rPr lang="ru" sz="2100"/>
            </a:br>
            <a:br>
              <a:rPr lang="ru" sz="2100"/>
            </a:br>
            <a:r>
              <a:rPr lang="ru" sz="2100"/>
              <a:t>ЗАВИСИТ ЛИ AUC ОТ CUT-OFF?</a:t>
            </a:r>
            <a:endParaRPr sz="2100"/>
          </a:p>
        </p:txBody>
      </p:sp>
      <p:pic>
        <p:nvPicPr>
          <p:cNvPr id="598" name="Google Shape;598;p86"/>
          <p:cNvPicPr preferRelativeResize="0"/>
          <p:nvPr/>
        </p:nvPicPr>
        <p:blipFill rotWithShape="1">
          <a:blip r:embed="rId3">
            <a:alphaModFix/>
          </a:blip>
          <a:srcRect b="0" l="0" r="0" t="0"/>
          <a:stretch/>
        </p:blipFill>
        <p:spPr>
          <a:xfrm>
            <a:off x="3692387" y="371794"/>
            <a:ext cx="5408571" cy="46021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04" name="Google Shape;604;p87"/>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AUC ROC</a:t>
            </a:r>
            <a:endParaRPr/>
          </a:p>
        </p:txBody>
      </p:sp>
      <p:sp>
        <p:nvSpPr>
          <p:cNvPr id="605" name="Google Shape;605;p87"/>
          <p:cNvSpPr txBox="1"/>
          <p:nvPr/>
        </p:nvSpPr>
        <p:spPr>
          <a:xfrm>
            <a:off x="720091" y="1244772"/>
            <a:ext cx="6947700" cy="1793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rgbClr val="333333"/>
                </a:solidFill>
                <a:latin typeface="Arial"/>
                <a:ea typeface="Arial"/>
                <a:cs typeface="Arial"/>
                <a:sym typeface="Arial"/>
              </a:rPr>
              <a:t>Ч</a:t>
            </a:r>
            <a:r>
              <a:rPr b="0" i="0" lang="ru" sz="1400">
                <a:solidFill>
                  <a:srgbClr val="333333"/>
                </a:solidFill>
                <a:latin typeface="Arial"/>
                <a:ea typeface="Arial"/>
                <a:cs typeface="Arial"/>
                <a:sym typeface="Arial"/>
              </a:rPr>
              <a:t>ем больше показатель </a:t>
            </a:r>
            <a:r>
              <a:rPr b="0" i="1" lang="ru" sz="1400">
                <a:solidFill>
                  <a:srgbClr val="333333"/>
                </a:solidFill>
                <a:latin typeface="Arial"/>
                <a:ea typeface="Arial"/>
                <a:cs typeface="Arial"/>
                <a:sym typeface="Arial"/>
              </a:rPr>
              <a:t>AUC</a:t>
            </a:r>
            <a:r>
              <a:rPr b="0" i="0" lang="ru" sz="1400">
                <a:solidFill>
                  <a:srgbClr val="333333"/>
                </a:solidFill>
                <a:latin typeface="Arial"/>
                <a:ea typeface="Arial"/>
                <a:cs typeface="Arial"/>
                <a:sym typeface="Arial"/>
              </a:rPr>
              <a:t>, тем лучшей прогностической силой обладает модель.</a:t>
            </a:r>
            <a:endParaRPr sz="1100"/>
          </a:p>
          <a:p>
            <a:pPr indent="0" lvl="0" marL="0" marR="0" rtl="0" algn="l">
              <a:spcBef>
                <a:spcPts val="0"/>
              </a:spcBef>
              <a:spcAft>
                <a:spcPts val="0"/>
              </a:spcAft>
              <a:buNone/>
            </a:pPr>
            <a:r>
              <a:t/>
            </a:r>
            <a:endParaRPr sz="1400">
              <a:solidFill>
                <a:srgbClr val="333333"/>
              </a:solidFill>
              <a:latin typeface="Arial"/>
              <a:ea typeface="Arial"/>
              <a:cs typeface="Arial"/>
              <a:sym typeface="Arial"/>
            </a:endParaRPr>
          </a:p>
          <a:p>
            <a:pPr indent="0" lvl="0" marL="0" marR="0" rtl="0" algn="l">
              <a:spcBef>
                <a:spcPts val="0"/>
              </a:spcBef>
              <a:spcAft>
                <a:spcPts val="0"/>
              </a:spcAft>
              <a:buNone/>
            </a:pPr>
            <a:r>
              <a:t/>
            </a:r>
            <a:endParaRPr b="0" i="0" sz="1400">
              <a:solidFill>
                <a:srgbClr val="333333"/>
              </a:solidFill>
              <a:latin typeface="Arial"/>
              <a:ea typeface="Arial"/>
              <a:cs typeface="Arial"/>
              <a:sym typeface="Arial"/>
            </a:endParaRPr>
          </a:p>
          <a:p>
            <a:pPr indent="-88900" lvl="0" marL="0" marR="0" rtl="0" algn="l">
              <a:spcBef>
                <a:spcPts val="0"/>
              </a:spcBef>
              <a:spcAft>
                <a:spcPts val="0"/>
              </a:spcAft>
              <a:buClr>
                <a:srgbClr val="333333"/>
              </a:buClr>
              <a:buSzPts val="1400"/>
              <a:buFont typeface="Arial"/>
              <a:buChar char="•"/>
            </a:pPr>
            <a:r>
              <a:rPr b="0" i="0" lang="ru" sz="1400">
                <a:solidFill>
                  <a:srgbClr val="333333"/>
                </a:solidFill>
                <a:latin typeface="Arial"/>
                <a:ea typeface="Arial"/>
                <a:cs typeface="Arial"/>
                <a:sym typeface="Arial"/>
              </a:rPr>
              <a:t>показатель </a:t>
            </a:r>
            <a:r>
              <a:rPr b="0" i="1" lang="ru" sz="1400">
                <a:solidFill>
                  <a:srgbClr val="333333"/>
                </a:solidFill>
                <a:latin typeface="Arial"/>
                <a:ea typeface="Arial"/>
                <a:cs typeface="Arial"/>
                <a:sym typeface="Arial"/>
              </a:rPr>
              <a:t>AUC</a:t>
            </a:r>
            <a:r>
              <a:rPr b="0" i="0" lang="ru" sz="1400">
                <a:solidFill>
                  <a:srgbClr val="333333"/>
                </a:solidFill>
                <a:latin typeface="Arial"/>
                <a:ea typeface="Arial"/>
                <a:cs typeface="Arial"/>
                <a:sym typeface="Arial"/>
              </a:rPr>
              <a:t> предназначен скорее для сравнительного анализа нескольких моделей;</a:t>
            </a:r>
            <a:endParaRPr sz="1100"/>
          </a:p>
          <a:p>
            <a:pPr indent="-88900" lvl="0" marL="0" marR="0" rtl="0" algn="l">
              <a:spcBef>
                <a:spcPts val="0"/>
              </a:spcBef>
              <a:spcAft>
                <a:spcPts val="0"/>
              </a:spcAft>
              <a:buClr>
                <a:srgbClr val="333333"/>
              </a:buClr>
              <a:buSzPts val="1400"/>
              <a:buFont typeface="Arial"/>
              <a:buChar char="•"/>
            </a:pPr>
            <a:r>
              <a:rPr b="0" i="1" lang="ru" sz="1400">
                <a:solidFill>
                  <a:srgbClr val="333333"/>
                </a:solidFill>
                <a:latin typeface="Arial"/>
                <a:ea typeface="Arial"/>
                <a:cs typeface="Arial"/>
                <a:sym typeface="Arial"/>
              </a:rPr>
              <a:t>AUC</a:t>
            </a:r>
            <a:r>
              <a:rPr b="0" i="0" lang="ru" sz="1400">
                <a:solidFill>
                  <a:srgbClr val="333333"/>
                </a:solidFill>
                <a:latin typeface="Arial"/>
                <a:ea typeface="Arial"/>
                <a:cs typeface="Arial"/>
                <a:sym typeface="Arial"/>
              </a:rPr>
              <a:t> не содержит никакой информации о чувствительности и специфичности модели.</a:t>
            </a:r>
            <a:endParaRPr sz="1100"/>
          </a:p>
        </p:txBody>
      </p:sp>
      <p:graphicFrame>
        <p:nvGraphicFramePr>
          <p:cNvPr id="606" name="Google Shape;606;p87"/>
          <p:cNvGraphicFramePr/>
          <p:nvPr/>
        </p:nvGraphicFramePr>
        <p:xfrm>
          <a:off x="1933537" y="2571750"/>
          <a:ext cx="3000000" cy="3000000"/>
        </p:xfrm>
        <a:graphic>
          <a:graphicData uri="http://schemas.openxmlformats.org/drawingml/2006/table">
            <a:tbl>
              <a:tblPr>
                <a:noFill/>
                <a:tableStyleId>{C2390A12-7606-4117-8949-7788A3134404}</a:tableStyleId>
              </a:tblPr>
              <a:tblGrid>
                <a:gridCol w="1589900"/>
                <a:gridCol w="4144250"/>
              </a:tblGrid>
              <a:tr h="171450">
                <a:tc>
                  <a:txBody>
                    <a:bodyPr/>
                    <a:lstStyle/>
                    <a:p>
                      <a:pPr indent="0" lvl="0" marL="0" marR="0" rtl="0" algn="ctr">
                        <a:spcBef>
                          <a:spcPts val="0"/>
                        </a:spcBef>
                        <a:spcAft>
                          <a:spcPts val="0"/>
                        </a:spcAft>
                        <a:buNone/>
                      </a:pPr>
                      <a:r>
                        <a:rPr b="1" lang="ru" sz="1400" u="none" cap="none" strike="noStrike">
                          <a:solidFill>
                            <a:srgbClr val="FFFFFF"/>
                          </a:solidFill>
                        </a:rPr>
                        <a:t>Интервал AUC</a:t>
                      </a:r>
                      <a:endParaRPr sz="1100"/>
                    </a:p>
                  </a:txBody>
                  <a:tcPr marT="57150" marB="57150" marR="42875" marL="42875"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5D7085"/>
                    </a:solidFill>
                  </a:tcPr>
                </a:tc>
                <a:tc>
                  <a:txBody>
                    <a:bodyPr/>
                    <a:lstStyle/>
                    <a:p>
                      <a:pPr indent="0" lvl="0" marL="0" marR="0" rtl="0" algn="l">
                        <a:spcBef>
                          <a:spcPts val="0"/>
                        </a:spcBef>
                        <a:spcAft>
                          <a:spcPts val="0"/>
                        </a:spcAft>
                        <a:buNone/>
                      </a:pPr>
                      <a:r>
                        <a:rPr b="1" lang="ru" sz="1400" u="none" cap="none" strike="noStrike">
                          <a:solidFill>
                            <a:srgbClr val="FFFFFF"/>
                          </a:solidFill>
                        </a:rPr>
                        <a:t>Качество модели</a:t>
                      </a:r>
                      <a:endParaRPr sz="1100"/>
                    </a:p>
                  </a:txBody>
                  <a:tcPr marT="57150" marB="57150" marR="42875" marL="42875"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FFFFFF"/>
                      </a:solidFill>
                      <a:prstDash val="solid"/>
                      <a:round/>
                      <a:headEnd len="sm" w="sm" type="none"/>
                      <a:tailEnd len="sm" w="sm" type="none"/>
                    </a:lnB>
                    <a:solidFill>
                      <a:srgbClr val="5D7085"/>
                    </a:solidFill>
                  </a:tcPr>
                </a:tc>
              </a:tr>
              <a:tr h="171450">
                <a:tc>
                  <a:txBody>
                    <a:bodyPr/>
                    <a:lstStyle/>
                    <a:p>
                      <a:pPr indent="0" lvl="0" marL="0" marR="0" rtl="0" algn="ctr">
                        <a:spcBef>
                          <a:spcPts val="0"/>
                        </a:spcBef>
                        <a:spcAft>
                          <a:spcPts val="0"/>
                        </a:spcAft>
                        <a:buNone/>
                      </a:pPr>
                      <a:r>
                        <a:rPr lang="ru" sz="1400" u="none" cap="none" strike="noStrike">
                          <a:solidFill>
                            <a:srgbClr val="333333"/>
                          </a:solidFill>
                        </a:rPr>
                        <a:t>0,9-1,0</a:t>
                      </a:r>
                      <a:endParaRPr sz="1100"/>
                    </a:p>
                  </a:txBody>
                  <a:tcPr marT="57150" marB="57150" marR="42875" marL="42875"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c>
                  <a:txBody>
                    <a:bodyPr/>
                    <a:lstStyle/>
                    <a:p>
                      <a:pPr indent="0" lvl="0" marL="0" marR="0" rtl="0" algn="l">
                        <a:spcBef>
                          <a:spcPts val="0"/>
                        </a:spcBef>
                        <a:spcAft>
                          <a:spcPts val="0"/>
                        </a:spcAft>
                        <a:buNone/>
                      </a:pPr>
                      <a:r>
                        <a:rPr lang="ru" sz="1400" u="none" cap="none" strike="noStrike">
                          <a:solidFill>
                            <a:srgbClr val="333333"/>
                          </a:solidFill>
                        </a:rPr>
                        <a:t>Отличное</a:t>
                      </a:r>
                      <a:endParaRPr sz="1100"/>
                    </a:p>
                  </a:txBody>
                  <a:tcPr marT="57150" marB="57150" marR="42875" marL="42875"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r>
              <a:tr h="171450">
                <a:tc>
                  <a:txBody>
                    <a:bodyPr/>
                    <a:lstStyle/>
                    <a:p>
                      <a:pPr indent="0" lvl="0" marL="0" marR="0" rtl="0" algn="ctr">
                        <a:spcBef>
                          <a:spcPts val="0"/>
                        </a:spcBef>
                        <a:spcAft>
                          <a:spcPts val="0"/>
                        </a:spcAft>
                        <a:buNone/>
                      </a:pPr>
                      <a:r>
                        <a:rPr lang="ru" sz="1400" u="none" cap="none" strike="noStrike">
                          <a:solidFill>
                            <a:srgbClr val="333333"/>
                          </a:solidFill>
                        </a:rPr>
                        <a:t>0,8-0,9</a:t>
                      </a:r>
                      <a:endParaRPr sz="1100"/>
                    </a:p>
                  </a:txBody>
                  <a:tcPr marT="57150" marB="57150" marR="42875" marL="42875"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c>
                  <a:txBody>
                    <a:bodyPr/>
                    <a:lstStyle/>
                    <a:p>
                      <a:pPr indent="0" lvl="0" marL="0" marR="0" rtl="0" algn="l">
                        <a:spcBef>
                          <a:spcPts val="0"/>
                        </a:spcBef>
                        <a:spcAft>
                          <a:spcPts val="0"/>
                        </a:spcAft>
                        <a:buNone/>
                      </a:pPr>
                      <a:r>
                        <a:rPr lang="ru" sz="1400" u="none" cap="none" strike="noStrike">
                          <a:solidFill>
                            <a:srgbClr val="333333"/>
                          </a:solidFill>
                        </a:rPr>
                        <a:t>Очень хорошее</a:t>
                      </a:r>
                      <a:endParaRPr sz="1100"/>
                    </a:p>
                  </a:txBody>
                  <a:tcPr marT="57150" marB="57150" marR="42875" marL="42875"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r>
              <a:tr h="171450">
                <a:tc>
                  <a:txBody>
                    <a:bodyPr/>
                    <a:lstStyle/>
                    <a:p>
                      <a:pPr indent="0" lvl="0" marL="0" marR="0" rtl="0" algn="ctr">
                        <a:spcBef>
                          <a:spcPts val="0"/>
                        </a:spcBef>
                        <a:spcAft>
                          <a:spcPts val="0"/>
                        </a:spcAft>
                        <a:buNone/>
                      </a:pPr>
                      <a:r>
                        <a:rPr lang="ru" sz="1400" u="none" cap="none" strike="noStrike">
                          <a:solidFill>
                            <a:srgbClr val="333333"/>
                          </a:solidFill>
                        </a:rPr>
                        <a:t>0,7-0,8</a:t>
                      </a:r>
                      <a:endParaRPr sz="1100"/>
                    </a:p>
                  </a:txBody>
                  <a:tcPr marT="57150" marB="57150" marR="42875" marL="42875"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c>
                  <a:txBody>
                    <a:bodyPr/>
                    <a:lstStyle/>
                    <a:p>
                      <a:pPr indent="0" lvl="0" marL="0" marR="0" rtl="0" algn="l">
                        <a:spcBef>
                          <a:spcPts val="0"/>
                        </a:spcBef>
                        <a:spcAft>
                          <a:spcPts val="0"/>
                        </a:spcAft>
                        <a:buNone/>
                      </a:pPr>
                      <a:r>
                        <a:rPr lang="ru" sz="1400" u="none" cap="none" strike="noStrike">
                          <a:solidFill>
                            <a:srgbClr val="333333"/>
                          </a:solidFill>
                        </a:rPr>
                        <a:t>Хорошее</a:t>
                      </a:r>
                      <a:endParaRPr sz="1100"/>
                    </a:p>
                  </a:txBody>
                  <a:tcPr marT="57150" marB="57150" marR="42875" marL="42875"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r>
              <a:tr h="171450">
                <a:tc>
                  <a:txBody>
                    <a:bodyPr/>
                    <a:lstStyle/>
                    <a:p>
                      <a:pPr indent="0" lvl="0" marL="0" marR="0" rtl="0" algn="ctr">
                        <a:spcBef>
                          <a:spcPts val="0"/>
                        </a:spcBef>
                        <a:spcAft>
                          <a:spcPts val="0"/>
                        </a:spcAft>
                        <a:buNone/>
                      </a:pPr>
                      <a:r>
                        <a:rPr lang="ru" sz="1400" u="none" cap="none" strike="noStrike">
                          <a:solidFill>
                            <a:srgbClr val="333333"/>
                          </a:solidFill>
                        </a:rPr>
                        <a:t>0,6-0,7</a:t>
                      </a:r>
                      <a:endParaRPr sz="1100"/>
                    </a:p>
                  </a:txBody>
                  <a:tcPr marT="57150" marB="57150" marR="42875" marL="42875"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c>
                  <a:txBody>
                    <a:bodyPr/>
                    <a:lstStyle/>
                    <a:p>
                      <a:pPr indent="0" lvl="0" marL="0" marR="0" rtl="0" algn="l">
                        <a:spcBef>
                          <a:spcPts val="0"/>
                        </a:spcBef>
                        <a:spcAft>
                          <a:spcPts val="0"/>
                        </a:spcAft>
                        <a:buNone/>
                      </a:pPr>
                      <a:r>
                        <a:rPr lang="ru" sz="1400" u="none" cap="none" strike="noStrike">
                          <a:solidFill>
                            <a:srgbClr val="333333"/>
                          </a:solidFill>
                        </a:rPr>
                        <a:t>Среднее</a:t>
                      </a:r>
                      <a:endParaRPr sz="1100"/>
                    </a:p>
                  </a:txBody>
                  <a:tcPr marT="57150" marB="57150" marR="42875" marL="42875"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BFBFB"/>
                    </a:solidFill>
                  </a:tcPr>
                </a:tc>
              </a:tr>
              <a:tr h="171450">
                <a:tc>
                  <a:txBody>
                    <a:bodyPr/>
                    <a:lstStyle/>
                    <a:p>
                      <a:pPr indent="0" lvl="0" marL="0" marR="0" rtl="0" algn="ctr">
                        <a:spcBef>
                          <a:spcPts val="0"/>
                        </a:spcBef>
                        <a:spcAft>
                          <a:spcPts val="0"/>
                        </a:spcAft>
                        <a:buNone/>
                      </a:pPr>
                      <a:r>
                        <a:rPr lang="ru" sz="1400" u="none" cap="none" strike="noStrike">
                          <a:solidFill>
                            <a:srgbClr val="333333"/>
                          </a:solidFill>
                        </a:rPr>
                        <a:t>0,5-0,6</a:t>
                      </a:r>
                      <a:endParaRPr sz="1100"/>
                    </a:p>
                  </a:txBody>
                  <a:tcPr marT="57150" marB="57150" marR="42875" marL="42875" anchor="ctr">
                    <a:lnL cap="flat" cmpd="sng" w="9525">
                      <a:solidFill>
                        <a:srgbClr val="00000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FBFB"/>
                    </a:solidFill>
                  </a:tcPr>
                </a:tc>
                <a:tc>
                  <a:txBody>
                    <a:bodyPr/>
                    <a:lstStyle/>
                    <a:p>
                      <a:pPr indent="0" lvl="0" marL="0" marR="0" rtl="0" algn="l">
                        <a:spcBef>
                          <a:spcPts val="0"/>
                        </a:spcBef>
                        <a:spcAft>
                          <a:spcPts val="0"/>
                        </a:spcAft>
                        <a:buNone/>
                      </a:pPr>
                      <a:r>
                        <a:rPr lang="ru" sz="1400" u="none" cap="none" strike="noStrike">
                          <a:solidFill>
                            <a:srgbClr val="333333"/>
                          </a:solidFill>
                        </a:rPr>
                        <a:t>Неудовлетворительное</a:t>
                      </a:r>
                      <a:endParaRPr sz="1100"/>
                    </a:p>
                  </a:txBody>
                  <a:tcPr marT="57150" marB="57150" marR="42875" marL="42875" anchor="ctr">
                    <a:lnL cap="flat" cmpd="sng" w="1905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BFBFB"/>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12" name="Google Shape;612;p8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КРИТЕРИИ ВЫБОРА ПОРОГА ОТСЕЧЕНИЯ </a:t>
            </a:r>
            <a:endParaRPr/>
          </a:p>
        </p:txBody>
      </p:sp>
      <p:sp>
        <p:nvSpPr>
          <p:cNvPr id="613" name="Google Shape;613;p88"/>
          <p:cNvSpPr txBox="1"/>
          <p:nvPr/>
        </p:nvSpPr>
        <p:spPr>
          <a:xfrm>
            <a:off x="414799" y="1163020"/>
            <a:ext cx="85980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1. Требование минимальной величины чувствительности (специфичности) модели. </a:t>
            </a:r>
            <a:endParaRPr sz="1100"/>
          </a:p>
          <a:p>
            <a:pPr indent="0" lvl="0" marL="0" marR="0" rtl="0" algn="l">
              <a:spcBef>
                <a:spcPts val="0"/>
              </a:spcBef>
              <a:spcAft>
                <a:spcPts val="0"/>
              </a:spcAft>
              <a:buNone/>
            </a:pPr>
            <a:r>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rPr lang="ru" sz="1400">
                <a:solidFill>
                  <a:schemeClr val="dk1"/>
                </a:solidFill>
                <a:latin typeface="Arial "/>
                <a:ea typeface="Arial "/>
                <a:cs typeface="Arial "/>
                <a:sym typeface="Arial "/>
              </a:rPr>
              <a:t>Например, нужно обеспечить чувствительность теста не менее 80%. В этом случае оптимальным порогом будет максимальная специфичность (чувствительность), которая достигается при 80% (или значение, близкое к нему «справа» из-за дискретности ряда) чувствительности (специфичности).</a:t>
            </a:r>
            <a:endParaRPr sz="1100"/>
          </a:p>
        </p:txBody>
      </p:sp>
      <p:sp>
        <p:nvSpPr>
          <p:cNvPr id="614" name="Google Shape;614;p88"/>
          <p:cNvSpPr txBox="1"/>
          <p:nvPr/>
        </p:nvSpPr>
        <p:spPr>
          <a:xfrm>
            <a:off x="414798" y="2834877"/>
            <a:ext cx="803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2. Требование максимальной суммарной чувствительности и специфичности модели</a:t>
            </a:r>
            <a:endParaRPr sz="1100"/>
          </a:p>
        </p:txBody>
      </p:sp>
      <p:sp>
        <p:nvSpPr>
          <p:cNvPr id="615" name="Google Shape;615;p88"/>
          <p:cNvSpPr txBox="1"/>
          <p:nvPr/>
        </p:nvSpPr>
        <p:spPr>
          <a:xfrm>
            <a:off x="414798" y="3917299"/>
            <a:ext cx="8111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3. Требование баланса между чувствительностью и специфичностью</a:t>
            </a:r>
            <a:endParaRPr sz="1100"/>
          </a:p>
        </p:txBody>
      </p:sp>
      <p:pic>
        <p:nvPicPr>
          <p:cNvPr id="616" name="Google Shape;616;p88"/>
          <p:cNvPicPr preferRelativeResize="0"/>
          <p:nvPr/>
        </p:nvPicPr>
        <p:blipFill rotWithShape="1">
          <a:blip r:embed="rId3">
            <a:alphaModFix/>
          </a:blip>
          <a:srcRect b="0" l="0" r="0" t="0"/>
          <a:stretch/>
        </p:blipFill>
        <p:spPr>
          <a:xfrm>
            <a:off x="1353557" y="3219538"/>
            <a:ext cx="3000168" cy="381839"/>
          </a:xfrm>
          <a:prstGeom prst="rect">
            <a:avLst/>
          </a:prstGeom>
          <a:noFill/>
          <a:ln>
            <a:noFill/>
          </a:ln>
        </p:spPr>
      </p:pic>
      <p:pic>
        <p:nvPicPr>
          <p:cNvPr id="617" name="Google Shape;617;p88"/>
          <p:cNvPicPr preferRelativeResize="0"/>
          <p:nvPr/>
        </p:nvPicPr>
        <p:blipFill rotWithShape="1">
          <a:blip r:embed="rId4">
            <a:alphaModFix/>
          </a:blip>
          <a:srcRect b="0" l="0" r="0" t="0"/>
          <a:stretch/>
        </p:blipFill>
        <p:spPr>
          <a:xfrm>
            <a:off x="1353557" y="4298391"/>
            <a:ext cx="3000166" cy="40730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23" name="Google Shape;623;p89"/>
          <p:cNvSpPr txBox="1"/>
          <p:nvPr>
            <p:ph type="title"/>
          </p:nvPr>
        </p:nvSpPr>
        <p:spPr>
          <a:xfrm>
            <a:off x="512999" y="606140"/>
            <a:ext cx="82032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БАЛАНС ЧУВСТВИТЕЛЬНОСТИ И СПЕЦИФИЧНОСТИ</a:t>
            </a:r>
            <a:endParaRPr/>
          </a:p>
        </p:txBody>
      </p:sp>
      <p:pic>
        <p:nvPicPr>
          <p:cNvPr id="624" name="Google Shape;624;p89"/>
          <p:cNvPicPr preferRelativeResize="0"/>
          <p:nvPr/>
        </p:nvPicPr>
        <p:blipFill rotWithShape="1">
          <a:blip r:embed="rId3">
            <a:alphaModFix/>
          </a:blip>
          <a:srcRect b="0" l="0" r="0" t="0"/>
          <a:stretch/>
        </p:blipFill>
        <p:spPr>
          <a:xfrm>
            <a:off x="1609099" y="1030913"/>
            <a:ext cx="5538358" cy="39179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274" name="Google Shape;274;p4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СБОР ДАННЫХ</a:t>
            </a:r>
            <a:endParaRPr/>
          </a:p>
        </p:txBody>
      </p:sp>
      <p:sp>
        <p:nvSpPr>
          <p:cNvPr id="275" name="Google Shape;275;p45"/>
          <p:cNvSpPr txBox="1"/>
          <p:nvPr/>
        </p:nvSpPr>
        <p:spPr>
          <a:xfrm>
            <a:off x="415905" y="1144124"/>
            <a:ext cx="8570400" cy="351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1. Перечислите нужные данные и укажите, сколько их необходимо.</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2. Найдите и документируйте места, где можно получить данные.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3. Выясните объем пространства, которое займут данные.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4. Ознакомьтесь с правовыми обязательствами и при необходимости получите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разрешение.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5. Получите права доступа.</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6. Создайте рабочее пространство (с хранилищем достаточного объема).</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7. Получите данные.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8. Представьте данные в формате, который позволяет легко манипулировать данными (не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изменяя сами данные).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9. Удостоверьтесь в том, что конфиденциальная информация удалена или защищена</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(например, анонимизирована).</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10 . Выясните размер и тип данных (временной ряд, выборка, географические данные и</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т.д.).</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11. Произведите выборку испытательного набора, отложите его в сторону и никогда не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смотрите на него</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30" name="Google Shape;630;p90"/>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МНОГОКЛАССОВАЯ КЛАССИФИКАЦИЯ</a:t>
            </a:r>
            <a:endParaRPr/>
          </a:p>
        </p:txBody>
      </p:sp>
      <p:sp>
        <p:nvSpPr>
          <p:cNvPr id="631" name="Google Shape;631;p90"/>
          <p:cNvSpPr txBox="1"/>
          <p:nvPr/>
        </p:nvSpPr>
        <p:spPr>
          <a:xfrm>
            <a:off x="871630" y="1473364"/>
            <a:ext cx="576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
                <a:ea typeface="Arial "/>
                <a:cs typeface="Arial "/>
                <a:sym typeface="Arial "/>
              </a:rPr>
              <a:t>Матрица неточностей</a:t>
            </a:r>
            <a:endParaRPr sz="1100"/>
          </a:p>
        </p:txBody>
      </p:sp>
      <p:sp>
        <p:nvSpPr>
          <p:cNvPr id="632" name="Google Shape;632;p90"/>
          <p:cNvSpPr txBox="1"/>
          <p:nvPr/>
        </p:nvSpPr>
        <p:spPr>
          <a:xfrm>
            <a:off x="871630" y="2294751"/>
            <a:ext cx="1717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 sz="1400">
                <a:solidFill>
                  <a:schemeClr val="dk1"/>
                </a:solidFill>
                <a:latin typeface="Arial "/>
                <a:ea typeface="Arial "/>
                <a:cs typeface="Arial "/>
                <a:sym typeface="Arial "/>
              </a:rPr>
              <a:t>macro-averaging</a:t>
            </a:r>
            <a:endParaRPr b="1" sz="1400">
              <a:solidFill>
                <a:schemeClr val="dk1"/>
              </a:solidFill>
              <a:latin typeface="Arial "/>
              <a:ea typeface="Arial "/>
              <a:cs typeface="Arial "/>
              <a:sym typeface="Arial "/>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1"/>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638" name="Google Shape;638;p91"/>
          <p:cNvPicPr preferRelativeResize="0"/>
          <p:nvPr/>
        </p:nvPicPr>
        <p:blipFill rotWithShape="1">
          <a:blip r:embed="rId3">
            <a:alphaModFix/>
          </a:blip>
          <a:srcRect b="0" l="0" r="0" t="0"/>
          <a:stretch/>
        </p:blipFill>
        <p:spPr>
          <a:xfrm>
            <a:off x="105950" y="30972"/>
            <a:ext cx="7074894" cy="4988290"/>
          </a:xfrm>
          <a:prstGeom prst="rect">
            <a:avLst/>
          </a:prstGeom>
          <a:noFill/>
          <a:ln>
            <a:noFill/>
          </a:ln>
        </p:spPr>
      </p:pic>
      <p:sp>
        <p:nvSpPr>
          <p:cNvPr id="639" name="Google Shape;639;p91"/>
          <p:cNvSpPr txBox="1"/>
          <p:nvPr/>
        </p:nvSpPr>
        <p:spPr>
          <a:xfrm>
            <a:off x="7194890" y="617088"/>
            <a:ext cx="1843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Столбец – </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экспертное решение</a:t>
            </a:r>
            <a:endParaRPr sz="1100"/>
          </a:p>
        </p:txBody>
      </p:sp>
      <p:sp>
        <p:nvSpPr>
          <p:cNvPr id="640" name="Google Shape;640;p91"/>
          <p:cNvSpPr txBox="1"/>
          <p:nvPr/>
        </p:nvSpPr>
        <p:spPr>
          <a:xfrm>
            <a:off x="7239634" y="1558773"/>
            <a:ext cx="13833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Строка – </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классификатор</a:t>
            </a:r>
            <a:endParaRPr sz="1100"/>
          </a:p>
        </p:txBody>
      </p:sp>
      <p:pic>
        <p:nvPicPr>
          <p:cNvPr id="641" name="Google Shape;641;p91"/>
          <p:cNvPicPr preferRelativeResize="0"/>
          <p:nvPr/>
        </p:nvPicPr>
        <p:blipFill rotWithShape="1">
          <a:blip r:embed="rId4">
            <a:alphaModFix/>
          </a:blip>
          <a:srcRect b="0" l="0" r="0" t="0"/>
          <a:stretch/>
        </p:blipFill>
        <p:spPr>
          <a:xfrm>
            <a:off x="7306623" y="2500458"/>
            <a:ext cx="1765655" cy="9860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2"/>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47" name="Google Shape;647;p92"/>
          <p:cNvSpPr txBox="1"/>
          <p:nvPr>
            <p:ph type="title"/>
          </p:nvPr>
        </p:nvSpPr>
        <p:spPr>
          <a:xfrm>
            <a:off x="1981940" y="1864948"/>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REGRESSION</a:t>
            </a:r>
            <a:r>
              <a:rPr lang="ru" sz="2400"/>
              <a:t> METRICS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3"/>
          <p:cNvSpPr txBox="1"/>
          <p:nvPr>
            <p:ph idx="1" type="body"/>
          </p:nvPr>
        </p:nvSpPr>
        <p:spPr>
          <a:xfrm>
            <a:off x="384870" y="790674"/>
            <a:ext cx="4252200" cy="20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MAE, mean absolute deviation</a:t>
            </a:r>
            <a:endParaRPr/>
          </a:p>
        </p:txBody>
      </p:sp>
      <p:sp>
        <p:nvSpPr>
          <p:cNvPr id="653" name="Google Shape;653;p93"/>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54" name="Google Shape;654;p93"/>
          <p:cNvSpPr txBox="1"/>
          <p:nvPr>
            <p:ph type="title"/>
          </p:nvPr>
        </p:nvSpPr>
        <p:spPr>
          <a:xfrm>
            <a:off x="452700" y="-11"/>
            <a:ext cx="82386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MEAN ABSOLUTE ERROR – СРЕДНЯЯ АБСОЛЮТНАЯ ОШИБКА</a:t>
            </a:r>
            <a:endParaRPr/>
          </a:p>
        </p:txBody>
      </p:sp>
      <p:pic>
        <p:nvPicPr>
          <p:cNvPr id="655" name="Google Shape;655;p93"/>
          <p:cNvPicPr preferRelativeResize="0"/>
          <p:nvPr/>
        </p:nvPicPr>
        <p:blipFill rotWithShape="1">
          <a:blip r:embed="rId3">
            <a:alphaModFix/>
          </a:blip>
          <a:srcRect b="0" l="0" r="0" t="0"/>
          <a:stretch/>
        </p:blipFill>
        <p:spPr>
          <a:xfrm>
            <a:off x="1257623" y="1607943"/>
            <a:ext cx="3631468" cy="1120453"/>
          </a:xfrm>
          <a:prstGeom prst="rect">
            <a:avLst/>
          </a:prstGeom>
          <a:noFill/>
          <a:ln>
            <a:noFill/>
          </a:ln>
        </p:spPr>
      </p:pic>
      <p:sp>
        <p:nvSpPr>
          <p:cNvPr id="656" name="Google Shape;656;p93"/>
          <p:cNvSpPr txBox="1"/>
          <p:nvPr/>
        </p:nvSpPr>
        <p:spPr>
          <a:xfrm>
            <a:off x="5442155" y="1054232"/>
            <a:ext cx="3398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Насколько прогнозы были далеки от реальных значений.</a:t>
            </a:r>
            <a:endParaRPr sz="1100"/>
          </a:p>
        </p:txBody>
      </p:sp>
      <p:sp>
        <p:nvSpPr>
          <p:cNvPr id="657" name="Google Shape;657;p93"/>
          <p:cNvSpPr txBox="1"/>
          <p:nvPr/>
        </p:nvSpPr>
        <p:spPr>
          <a:xfrm>
            <a:off x="1871570" y="3576894"/>
            <a:ext cx="3327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Направление ошибки?</a:t>
            </a:r>
            <a:endParaRPr sz="1400">
              <a:solidFill>
                <a:schemeClr val="dk1"/>
              </a:solidFill>
              <a:latin typeface="Arial "/>
              <a:ea typeface="Arial "/>
              <a:cs typeface="Arial "/>
              <a:sym typeface="Arial "/>
            </a:endParaRPr>
          </a:p>
          <a:p>
            <a:pPr indent="0" lvl="0" marL="0" marR="0" rtl="0" algn="l">
              <a:spcBef>
                <a:spcPts val="0"/>
              </a:spcBef>
              <a:spcAft>
                <a:spcPts val="0"/>
              </a:spcAft>
              <a:buNone/>
            </a:pPr>
            <a:r>
              <a:rPr lang="ru" sz="1400">
                <a:solidFill>
                  <a:schemeClr val="dk1"/>
                </a:solidFill>
                <a:latin typeface="Arial "/>
                <a:ea typeface="Arial "/>
                <a:cs typeface="Arial "/>
                <a:sym typeface="Arial "/>
              </a:rPr>
              <a:t>Мы переоценили или недооценили?</a:t>
            </a:r>
            <a:endParaRPr sz="1400">
              <a:solidFill>
                <a:schemeClr val="dk1"/>
              </a:solidFill>
              <a:latin typeface="Arial "/>
              <a:ea typeface="Arial "/>
              <a:cs typeface="Arial "/>
              <a:sym typeface="Arial "/>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idx="1" type="body"/>
          </p:nvPr>
        </p:nvSpPr>
        <p:spPr>
          <a:xfrm>
            <a:off x="384870" y="790674"/>
            <a:ext cx="4252200" cy="202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MSE</a:t>
            </a:r>
            <a:endParaRPr/>
          </a:p>
        </p:txBody>
      </p:sp>
      <p:sp>
        <p:nvSpPr>
          <p:cNvPr id="663" name="Google Shape;663;p94"/>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64" name="Google Shape;664;p94"/>
          <p:cNvSpPr txBox="1"/>
          <p:nvPr>
            <p:ph type="title"/>
          </p:nvPr>
        </p:nvSpPr>
        <p:spPr>
          <a:xfrm>
            <a:off x="430499" y="51890"/>
            <a:ext cx="8283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MEAN SQUARED ERROR – СРЕДНЯЯ КВАДРАТИЧНАЯ ОШИБКА</a:t>
            </a:r>
            <a:endParaRPr/>
          </a:p>
        </p:txBody>
      </p:sp>
      <p:pic>
        <p:nvPicPr>
          <p:cNvPr id="665" name="Google Shape;665;p94"/>
          <p:cNvPicPr preferRelativeResize="0"/>
          <p:nvPr/>
        </p:nvPicPr>
        <p:blipFill rotWithShape="1">
          <a:blip r:embed="rId3">
            <a:alphaModFix/>
          </a:blip>
          <a:srcRect b="0" l="0" r="0" t="0"/>
          <a:stretch/>
        </p:blipFill>
        <p:spPr>
          <a:xfrm>
            <a:off x="1834667" y="1105760"/>
            <a:ext cx="4542879" cy="1652348"/>
          </a:xfrm>
          <a:prstGeom prst="rect">
            <a:avLst/>
          </a:prstGeom>
          <a:noFill/>
          <a:ln>
            <a:noFill/>
          </a:ln>
        </p:spPr>
      </p:pic>
      <p:sp>
        <p:nvSpPr>
          <p:cNvPr id="666" name="Google Shape;666;p94"/>
          <p:cNvSpPr txBox="1"/>
          <p:nvPr/>
        </p:nvSpPr>
        <p:spPr>
          <a:xfrm>
            <a:off x="1760124" y="3482472"/>
            <a:ext cx="33273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Какие недостатки MSE?</a:t>
            </a:r>
            <a:endParaRPr sz="1100"/>
          </a:p>
          <a:p>
            <a:pPr indent="0" lvl="0" marL="0" marR="0" rtl="0" algn="l">
              <a:spcBef>
                <a:spcPts val="0"/>
              </a:spcBef>
              <a:spcAft>
                <a:spcPts val="0"/>
              </a:spcAft>
              <a:buNone/>
            </a:pPr>
            <a:r>
              <a:t/>
            </a:r>
            <a:endParaRPr sz="1400">
              <a:solidFill>
                <a:schemeClr val="dk1"/>
              </a:solidFill>
              <a:latin typeface="Arial "/>
              <a:ea typeface="Arial "/>
              <a:cs typeface="Arial "/>
              <a:sym typeface="Arial "/>
            </a:endParaRPr>
          </a:p>
          <a:p>
            <a:pPr indent="0" lvl="0" marL="0" marR="0" rtl="0" algn="l">
              <a:spcBef>
                <a:spcPts val="0"/>
              </a:spcBef>
              <a:spcAft>
                <a:spcPts val="0"/>
              </a:spcAft>
              <a:buNone/>
            </a:pPr>
            <a:r>
              <a:rPr lang="ru" sz="1400">
                <a:solidFill>
                  <a:schemeClr val="dk1"/>
                </a:solidFill>
                <a:latin typeface="Arial "/>
                <a:ea typeface="Arial "/>
                <a:cs typeface="Arial "/>
                <a:sym typeface="Arial "/>
              </a:rPr>
              <a:t>Достоинства MSE?</a:t>
            </a:r>
            <a:endParaRPr sz="1400">
              <a:solidFill>
                <a:schemeClr val="dk1"/>
              </a:solidFill>
              <a:latin typeface="Arial "/>
              <a:ea typeface="Arial "/>
              <a:cs typeface="Arial "/>
              <a:sym typeface="Arial "/>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5"/>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72" name="Google Shape;672;p95"/>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LOGISTIC LOSS – ЛОГИСТИЧЕСКИЕ ПОТЕРИ</a:t>
            </a:r>
            <a:endParaRPr/>
          </a:p>
        </p:txBody>
      </p:sp>
      <p:pic>
        <p:nvPicPr>
          <p:cNvPr id="673" name="Google Shape;673;p95"/>
          <p:cNvPicPr preferRelativeResize="0"/>
          <p:nvPr/>
        </p:nvPicPr>
        <p:blipFill rotWithShape="1">
          <a:blip r:embed="rId3">
            <a:alphaModFix/>
          </a:blip>
          <a:srcRect b="0" l="0" r="0" t="0"/>
          <a:stretch/>
        </p:blipFill>
        <p:spPr>
          <a:xfrm>
            <a:off x="1969529" y="1062253"/>
            <a:ext cx="6915150" cy="1143000"/>
          </a:xfrm>
          <a:prstGeom prst="rect">
            <a:avLst/>
          </a:prstGeom>
          <a:noFill/>
          <a:ln>
            <a:noFill/>
          </a:ln>
        </p:spPr>
      </p:pic>
      <p:sp>
        <p:nvSpPr>
          <p:cNvPr id="674" name="Google Shape;674;p95"/>
          <p:cNvSpPr txBox="1"/>
          <p:nvPr/>
        </p:nvSpPr>
        <p:spPr>
          <a:xfrm>
            <a:off x="1512079" y="2453500"/>
            <a:ext cx="7452000" cy="484800"/>
          </a:xfrm>
          <a:prstGeom prst="rect">
            <a:avLst/>
          </a:prstGeom>
          <a:blipFill rotWithShape="1">
            <a:blip r:embed="rId4">
              <a:alphaModFix/>
            </a:blip>
            <a:stretch>
              <a:fillRect b="-14149" l="-548" r="0" t="-56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latin typeface="Arial "/>
                <a:ea typeface="Arial "/>
                <a:cs typeface="Arial "/>
                <a:sym typeface="Arial "/>
              </a:rPr>
              <a:t>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6"/>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680" name="Google Shape;680;p96"/>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ЧТО ТАКОЕ LOGLOSS</a:t>
            </a:r>
            <a:endParaRPr/>
          </a:p>
        </p:txBody>
      </p:sp>
      <p:sp>
        <p:nvSpPr>
          <p:cNvPr id="681" name="Google Shape;681;p96"/>
          <p:cNvSpPr txBox="1"/>
          <p:nvPr/>
        </p:nvSpPr>
        <p:spPr>
          <a:xfrm>
            <a:off x="513000" y="1043151"/>
            <a:ext cx="8101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Мы хотим получить линейную логарифмическую функцию потерь (т. e. Веса w), которая аппроксимирует целевое значение с точностью до ошибки:</a:t>
            </a:r>
            <a:endParaRPr sz="1100"/>
          </a:p>
        </p:txBody>
      </p:sp>
      <p:pic>
        <p:nvPicPr>
          <p:cNvPr id="682" name="Google Shape;682;p96"/>
          <p:cNvPicPr preferRelativeResize="0"/>
          <p:nvPr/>
        </p:nvPicPr>
        <p:blipFill rotWithShape="1">
          <a:blip r:embed="rId3">
            <a:alphaModFix/>
          </a:blip>
          <a:srcRect b="0" l="0" r="0" t="0"/>
          <a:stretch/>
        </p:blipFill>
        <p:spPr>
          <a:xfrm>
            <a:off x="2843604" y="1687286"/>
            <a:ext cx="2978944" cy="1164431"/>
          </a:xfrm>
          <a:prstGeom prst="rect">
            <a:avLst/>
          </a:prstGeom>
          <a:noFill/>
          <a:ln>
            <a:noFill/>
          </a:ln>
        </p:spPr>
      </p:pic>
      <p:sp>
        <p:nvSpPr>
          <p:cNvPr id="683" name="Google Shape;683;p96"/>
          <p:cNvSpPr txBox="1"/>
          <p:nvPr/>
        </p:nvSpPr>
        <p:spPr>
          <a:xfrm>
            <a:off x="561914" y="3513066"/>
            <a:ext cx="4610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Плотность распределения:</a:t>
            </a:r>
            <a:endParaRPr sz="1400">
              <a:solidFill>
                <a:schemeClr val="dk1"/>
              </a:solidFill>
              <a:latin typeface="Arial "/>
              <a:ea typeface="Arial "/>
              <a:cs typeface="Arial "/>
              <a:sym typeface="Arial "/>
            </a:endParaRPr>
          </a:p>
        </p:txBody>
      </p:sp>
      <p:pic>
        <p:nvPicPr>
          <p:cNvPr id="684" name="Google Shape;684;p96"/>
          <p:cNvPicPr preferRelativeResize="0"/>
          <p:nvPr/>
        </p:nvPicPr>
        <p:blipFill rotWithShape="1">
          <a:blip r:embed="rId4">
            <a:alphaModFix/>
          </a:blip>
          <a:srcRect b="0" l="0" r="0" t="0"/>
          <a:stretch/>
        </p:blipFill>
        <p:spPr>
          <a:xfrm>
            <a:off x="2495243" y="3866335"/>
            <a:ext cx="4153514" cy="103837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7"/>
          <p:cNvSpPr txBox="1"/>
          <p:nvPr>
            <p:ph idx="1" type="body"/>
          </p:nvPr>
        </p:nvSpPr>
        <p:spPr>
          <a:xfrm>
            <a:off x="260963" y="288791"/>
            <a:ext cx="5669700" cy="27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Функция правдоподобия и оценка ее максимума:</a:t>
            </a:r>
            <a:endParaRPr/>
          </a:p>
        </p:txBody>
      </p:sp>
      <p:sp>
        <p:nvSpPr>
          <p:cNvPr id="690" name="Google Shape;690;p9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691" name="Google Shape;691;p97"/>
          <p:cNvPicPr preferRelativeResize="0"/>
          <p:nvPr/>
        </p:nvPicPr>
        <p:blipFill rotWithShape="1">
          <a:blip r:embed="rId3">
            <a:alphaModFix/>
          </a:blip>
          <a:srcRect b="0" l="0" r="0" t="0"/>
          <a:stretch/>
        </p:blipFill>
        <p:spPr>
          <a:xfrm>
            <a:off x="862781" y="1501345"/>
            <a:ext cx="7194263" cy="1040539"/>
          </a:xfrm>
          <a:prstGeom prst="rect">
            <a:avLst/>
          </a:prstGeom>
          <a:noFill/>
          <a:ln>
            <a:noFill/>
          </a:ln>
        </p:spPr>
      </p:pic>
      <p:pic>
        <p:nvPicPr>
          <p:cNvPr id="692" name="Google Shape;692;p97"/>
          <p:cNvPicPr preferRelativeResize="0"/>
          <p:nvPr/>
        </p:nvPicPr>
        <p:blipFill rotWithShape="1">
          <a:blip r:embed="rId4">
            <a:alphaModFix/>
          </a:blip>
          <a:srcRect b="0" l="0" r="0" t="0"/>
          <a:stretch/>
        </p:blipFill>
        <p:spPr>
          <a:xfrm>
            <a:off x="3082574" y="3484439"/>
            <a:ext cx="2645299" cy="886984"/>
          </a:xfrm>
          <a:prstGeom prst="rect">
            <a:avLst/>
          </a:prstGeom>
          <a:noFill/>
          <a:ln>
            <a:noFill/>
          </a:ln>
        </p:spPr>
      </p:pic>
      <p:sp>
        <p:nvSpPr>
          <p:cNvPr id="693" name="Google Shape;693;p97"/>
          <p:cNvSpPr txBox="1"/>
          <p:nvPr/>
        </p:nvSpPr>
        <p:spPr>
          <a:xfrm>
            <a:off x="4482588" y="4431138"/>
            <a:ext cx="545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MSE</a:t>
            </a:r>
            <a:endParaRPr sz="1400">
              <a:solidFill>
                <a:schemeClr val="dk1"/>
              </a:solidFill>
              <a:latin typeface="Arial "/>
              <a:ea typeface="Arial "/>
              <a:cs typeface="Arial "/>
              <a:sym typeface="Arial "/>
            </a:endParaRPr>
          </a:p>
        </p:txBody>
      </p:sp>
      <p:sp>
        <p:nvSpPr>
          <p:cNvPr id="694" name="Google Shape;694;p97"/>
          <p:cNvSpPr/>
          <p:nvPr/>
        </p:nvSpPr>
        <p:spPr>
          <a:xfrm>
            <a:off x="3667924" y="3322811"/>
            <a:ext cx="1309800" cy="1040700"/>
          </a:xfrm>
          <a:prstGeom prst="rect">
            <a:avLst/>
          </a:prstGeom>
          <a:noFill/>
          <a:ln cap="flat" cmpd="sng" w="952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2"/>
              </a:solidFill>
              <a:latin typeface="Arial "/>
              <a:ea typeface="Arial "/>
              <a:cs typeface="Arial "/>
              <a:sym typeface="Arial "/>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8"/>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00" name="Google Shape;700;p98"/>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МИНИМАЗАЦИЯ MSE</a:t>
            </a:r>
            <a:endParaRPr/>
          </a:p>
        </p:txBody>
      </p:sp>
      <p:sp>
        <p:nvSpPr>
          <p:cNvPr id="701" name="Google Shape;701;p98"/>
          <p:cNvSpPr txBox="1"/>
          <p:nvPr/>
        </p:nvSpPr>
        <p:spPr>
          <a:xfrm>
            <a:off x="1206787" y="1001220"/>
            <a:ext cx="75537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ru" sz="1400">
                <a:solidFill>
                  <a:srgbClr val="001553"/>
                </a:solidFill>
                <a:latin typeface="Open Sans"/>
                <a:ea typeface="Open Sans"/>
                <a:cs typeface="Open Sans"/>
                <a:sym typeface="Open Sans"/>
              </a:rPr>
              <a:t>метод стохастического градиента (SGD) для минимизации MSE: </a:t>
            </a:r>
            <a:endParaRPr b="0" i="0" sz="1400">
              <a:solidFill>
                <a:srgbClr val="001553"/>
              </a:solidFill>
              <a:latin typeface="Open Sans"/>
              <a:ea typeface="Open Sans"/>
              <a:cs typeface="Open Sans"/>
              <a:sym typeface="Open Sans"/>
            </a:endParaRPr>
          </a:p>
          <a:p>
            <a:pPr indent="0" lvl="0" marL="0" marR="0" rtl="0" algn="l">
              <a:spcBef>
                <a:spcPts val="0"/>
              </a:spcBef>
              <a:spcAft>
                <a:spcPts val="0"/>
              </a:spcAft>
              <a:buNone/>
            </a:pPr>
            <a:r>
              <a:t/>
            </a:r>
            <a:endParaRPr sz="1400">
              <a:solidFill>
                <a:srgbClr val="001553"/>
              </a:solidFill>
              <a:latin typeface="Open Sans"/>
              <a:ea typeface="Open Sans"/>
              <a:cs typeface="Open Sans"/>
              <a:sym typeface="Open Sans"/>
            </a:endParaRPr>
          </a:p>
          <a:p>
            <a:pPr indent="0" lvl="0" marL="0" marR="0" rtl="0" algn="l">
              <a:spcBef>
                <a:spcPts val="0"/>
              </a:spcBef>
              <a:spcAft>
                <a:spcPts val="0"/>
              </a:spcAft>
              <a:buNone/>
            </a:pPr>
            <a:r>
              <a:rPr b="0" i="0" lang="ru" sz="1400">
                <a:solidFill>
                  <a:srgbClr val="001553"/>
                </a:solidFill>
                <a:latin typeface="Open Sans"/>
                <a:ea typeface="Open Sans"/>
                <a:cs typeface="Open Sans"/>
                <a:sym typeface="Open Sans"/>
              </a:rPr>
              <a:t>нам нужно взять производную функции ошибки для конкретного объекта и записать формулу коррекции веса в виде "шага к антиградиенту":</a:t>
            </a:r>
            <a:endParaRPr sz="1400">
              <a:solidFill>
                <a:schemeClr val="dk1"/>
              </a:solidFill>
              <a:latin typeface="Arial "/>
              <a:ea typeface="Arial "/>
              <a:cs typeface="Arial "/>
              <a:sym typeface="Arial "/>
            </a:endParaRPr>
          </a:p>
        </p:txBody>
      </p:sp>
      <p:pic>
        <p:nvPicPr>
          <p:cNvPr id="702" name="Google Shape;702;p98"/>
          <p:cNvPicPr preferRelativeResize="0"/>
          <p:nvPr/>
        </p:nvPicPr>
        <p:blipFill rotWithShape="1">
          <a:blip r:embed="rId3">
            <a:alphaModFix/>
          </a:blip>
          <a:srcRect b="0" l="0" r="0" t="0"/>
          <a:stretch/>
        </p:blipFill>
        <p:spPr>
          <a:xfrm>
            <a:off x="2605971" y="2213014"/>
            <a:ext cx="3643398" cy="232434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9"/>
          <p:cNvSpPr txBox="1"/>
          <p:nvPr>
            <p:ph idx="1" type="body"/>
          </p:nvPr>
        </p:nvSpPr>
        <p:spPr>
          <a:xfrm>
            <a:off x="318481" y="262244"/>
            <a:ext cx="5669700" cy="27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Общий случай</a:t>
            </a:r>
            <a:endParaRPr/>
          </a:p>
        </p:txBody>
      </p:sp>
      <p:sp>
        <p:nvSpPr>
          <p:cNvPr id="708" name="Google Shape;708;p9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709" name="Google Shape;709;p99"/>
          <p:cNvPicPr preferRelativeResize="0"/>
          <p:nvPr/>
        </p:nvPicPr>
        <p:blipFill rotWithShape="1">
          <a:blip r:embed="rId3">
            <a:alphaModFix/>
          </a:blip>
          <a:srcRect b="0" l="0" r="0" t="0"/>
          <a:stretch/>
        </p:blipFill>
        <p:spPr>
          <a:xfrm>
            <a:off x="738093" y="939734"/>
            <a:ext cx="7172141" cy="18681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p>
            <a:pPr indent="0" lvl="0" marL="0" rtl="0" algn="ctr">
              <a:spcBef>
                <a:spcPts val="0"/>
              </a:spcBef>
              <a:spcAft>
                <a:spcPts val="0"/>
              </a:spcAft>
              <a:buNone/>
            </a:pPr>
            <a:fld id="{00000000-1234-1234-1234-123412341234}" type="slidenum">
              <a:rPr lang="ru"/>
              <a:t>‹#›</a:t>
            </a:fld>
            <a:endParaRPr/>
          </a:p>
        </p:txBody>
      </p:sp>
      <p:sp>
        <p:nvSpPr>
          <p:cNvPr id="281" name="Google Shape;281;p46"/>
          <p:cNvSpPr txBox="1"/>
          <p:nvPr>
            <p:ph type="title"/>
          </p:nvPr>
        </p:nvSpPr>
        <p:spPr>
          <a:xfrm>
            <a:off x="525925" y="127990"/>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АНАЛИЗ ДАННЫХ</a:t>
            </a:r>
            <a:endParaRPr b="1" u="sng">
              <a:solidFill>
                <a:srgbClr val="000066"/>
              </a:solidFill>
              <a:latin typeface="Times New Roman"/>
              <a:ea typeface="Times New Roman"/>
              <a:cs typeface="Times New Roman"/>
              <a:sym typeface="Times New Roman"/>
            </a:endParaRPr>
          </a:p>
        </p:txBody>
      </p:sp>
      <p:sp>
        <p:nvSpPr>
          <p:cNvPr id="282" name="Google Shape;282;p46"/>
          <p:cNvSpPr txBox="1"/>
          <p:nvPr>
            <p:ph idx="1" type="body"/>
          </p:nvPr>
        </p:nvSpPr>
        <p:spPr>
          <a:xfrm>
            <a:off x="197400" y="573500"/>
            <a:ext cx="8749200" cy="324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1" lang="ru"/>
              <a:t>Исследуйте данные  </a:t>
            </a:r>
            <a:endParaRPr/>
          </a:p>
          <a:p>
            <a:pPr indent="-177800" lvl="0" marL="203200" rtl="0" algn="l">
              <a:lnSpc>
                <a:spcPct val="100000"/>
              </a:lnSpc>
              <a:spcBef>
                <a:spcPts val="800"/>
              </a:spcBef>
              <a:spcAft>
                <a:spcPts val="0"/>
              </a:spcAft>
              <a:buSzPts val="800"/>
              <a:buChar char="●"/>
            </a:pPr>
            <a:r>
              <a:rPr b="1" lang="ru" sz="1400"/>
              <a:t>решает вопросы интеллектуального анализа данных, которые можно решить с помощью запросов, визуализации и отчетов, включая:</a:t>
            </a:r>
            <a:endParaRPr sz="1400"/>
          </a:p>
          <a:p>
            <a:pPr indent="-133350" lvl="1" marL="330200" rtl="0" algn="l">
              <a:lnSpc>
                <a:spcPct val="100000"/>
              </a:lnSpc>
              <a:spcBef>
                <a:spcPts val="800"/>
              </a:spcBef>
              <a:spcAft>
                <a:spcPts val="0"/>
              </a:spcAft>
              <a:buSzPts val="1100"/>
              <a:buFont typeface="Arial "/>
              <a:buChar char="○"/>
            </a:pPr>
            <a:r>
              <a:rPr lang="ru"/>
              <a:t>распределение ключевых атрибутов, </a:t>
            </a:r>
            <a:endParaRPr/>
          </a:p>
          <a:p>
            <a:pPr indent="-133350" lvl="1" marL="330200" rtl="0" algn="l">
              <a:lnSpc>
                <a:spcPct val="100000"/>
              </a:lnSpc>
              <a:spcBef>
                <a:spcPts val="800"/>
              </a:spcBef>
              <a:spcAft>
                <a:spcPts val="0"/>
              </a:spcAft>
              <a:buSzPts val="1100"/>
              <a:buFont typeface="Arial "/>
              <a:buChar char="○"/>
            </a:pPr>
            <a:r>
              <a:rPr lang="ru"/>
              <a:t>результаты простых агрегаций</a:t>
            </a:r>
            <a:endParaRPr/>
          </a:p>
          <a:p>
            <a:pPr indent="-133350" lvl="1" marL="330200" rtl="0" algn="l">
              <a:lnSpc>
                <a:spcPct val="100000"/>
              </a:lnSpc>
              <a:spcBef>
                <a:spcPts val="800"/>
              </a:spcBef>
              <a:spcAft>
                <a:spcPts val="0"/>
              </a:spcAft>
              <a:buSzPts val="1100"/>
              <a:buFont typeface="Arial "/>
              <a:buChar char="○"/>
            </a:pPr>
            <a:r>
              <a:rPr lang="ru"/>
              <a:t>отношения между парами или небольшим количеством атрибутов</a:t>
            </a:r>
            <a:endParaRPr/>
          </a:p>
          <a:p>
            <a:pPr indent="-133350" lvl="1" marL="330200" rtl="0" algn="l">
              <a:lnSpc>
                <a:spcPct val="100000"/>
              </a:lnSpc>
              <a:spcBef>
                <a:spcPts val="800"/>
              </a:spcBef>
              <a:spcAft>
                <a:spcPts val="0"/>
              </a:spcAft>
              <a:buSzPts val="1100"/>
              <a:buFont typeface="Arial "/>
              <a:buChar char="○"/>
            </a:pPr>
            <a:r>
              <a:rPr lang="ru"/>
              <a:t>свойства значимых субпопуляций, </a:t>
            </a:r>
            <a:endParaRPr/>
          </a:p>
          <a:p>
            <a:pPr indent="-133350" lvl="1" marL="330200" rtl="0" algn="l">
              <a:lnSpc>
                <a:spcPct val="100000"/>
              </a:lnSpc>
              <a:spcBef>
                <a:spcPts val="800"/>
              </a:spcBef>
              <a:spcAft>
                <a:spcPts val="0"/>
              </a:spcAft>
              <a:buSzPts val="1100"/>
              <a:buFont typeface="Arial "/>
              <a:buChar char="○"/>
            </a:pPr>
            <a:r>
              <a:rPr lang="ru"/>
              <a:t>простой статистический анализ  </a:t>
            </a:r>
            <a:endParaRPr/>
          </a:p>
          <a:p>
            <a:pPr indent="-133350" lvl="1" marL="330200" rtl="0" algn="l">
              <a:lnSpc>
                <a:spcPct val="100000"/>
              </a:lnSpc>
              <a:spcBef>
                <a:spcPts val="800"/>
              </a:spcBef>
              <a:spcAft>
                <a:spcPts val="0"/>
              </a:spcAft>
              <a:buSzPts val="1100"/>
              <a:buFont typeface="Arial "/>
              <a:buChar char="○"/>
            </a:pPr>
            <a:r>
              <a:rPr lang="ru"/>
              <a:t>может </a:t>
            </a:r>
            <a:r>
              <a:rPr lang="ru" sz="1200"/>
              <a:t>напрямую</a:t>
            </a:r>
            <a:r>
              <a:rPr lang="ru"/>
              <a:t> касаться целей интеллектуального анализа данных </a:t>
            </a:r>
            <a:endParaRPr/>
          </a:p>
          <a:p>
            <a:pPr indent="-215900" lvl="1" marL="215900" rtl="0" algn="l">
              <a:lnSpc>
                <a:spcPct val="100000"/>
              </a:lnSpc>
              <a:spcBef>
                <a:spcPts val="800"/>
              </a:spcBef>
              <a:spcAft>
                <a:spcPts val="0"/>
              </a:spcAft>
              <a:buSzPts val="1400"/>
              <a:buFont typeface="Arial"/>
              <a:buChar char="•"/>
            </a:pPr>
            <a:r>
              <a:rPr b="1" i="0" lang="ru" sz="1400" u="none" cap="none" strike="noStrike">
                <a:solidFill>
                  <a:srgbClr val="000000"/>
                </a:solidFill>
                <a:latin typeface="Arial "/>
                <a:ea typeface="Arial "/>
                <a:cs typeface="Arial "/>
                <a:sym typeface="Arial "/>
              </a:rPr>
              <a:t>может напрямую касаться целей интеллектуального анализа данных</a:t>
            </a:r>
            <a:r>
              <a:rPr b="1" lang="ru" sz="1400"/>
              <a:t> </a:t>
            </a:r>
            <a:endParaRPr/>
          </a:p>
          <a:p>
            <a:pPr indent="-133350" lvl="1" marL="330200" rtl="0" algn="l">
              <a:lnSpc>
                <a:spcPct val="100000"/>
              </a:lnSpc>
              <a:spcBef>
                <a:spcPts val="800"/>
              </a:spcBef>
              <a:spcAft>
                <a:spcPts val="0"/>
              </a:spcAft>
              <a:buSzPts val="1100"/>
              <a:buFont typeface="Arial "/>
              <a:buChar char="○"/>
            </a:pPr>
            <a:r>
              <a:rPr lang="ru"/>
              <a:t>может способствовать или улучшать описание данных и отчеты о качестве  </a:t>
            </a:r>
            <a:endParaRPr/>
          </a:p>
          <a:p>
            <a:pPr indent="-133350" lvl="1" marL="330200" rtl="0" algn="l">
              <a:lnSpc>
                <a:spcPct val="100000"/>
              </a:lnSpc>
              <a:spcBef>
                <a:spcPts val="800"/>
              </a:spcBef>
              <a:spcAft>
                <a:spcPts val="0"/>
              </a:spcAft>
              <a:buSzPts val="1100"/>
              <a:buFont typeface="Arial "/>
              <a:buChar char="○"/>
            </a:pPr>
            <a:r>
              <a:rPr lang="ru"/>
              <a:t>может использоваться для преобразования и другой необходимой подготовки данных</a:t>
            </a:r>
            <a:endParaRPr/>
          </a:p>
          <a:p>
            <a:pPr indent="0" lvl="1" marL="203200" rtl="0" algn="l">
              <a:lnSpc>
                <a:spcPct val="100000"/>
              </a:lnSpc>
              <a:spcBef>
                <a:spcPts val="800"/>
              </a:spcBef>
              <a:spcAft>
                <a:spcPts val="0"/>
              </a:spcAft>
              <a:buSzPts val="1100"/>
              <a:buFont typeface="Arial "/>
              <a:buNone/>
            </a:pPr>
            <a:r>
              <a:rPr b="1" lang="ru"/>
              <a:t>Проверить качество данных  </a:t>
            </a:r>
            <a:endParaRPr/>
          </a:p>
          <a:p>
            <a:pPr indent="0" lvl="1" marL="203200" rtl="0" algn="l">
              <a:lnSpc>
                <a:spcPct val="100000"/>
              </a:lnSpc>
              <a:spcBef>
                <a:spcPts val="800"/>
              </a:spcBef>
              <a:spcAft>
                <a:spcPts val="0"/>
              </a:spcAft>
              <a:buSzPts val="1100"/>
              <a:buFont typeface="Arial "/>
              <a:buNone/>
            </a:pPr>
            <a:r>
              <a:rPr lang="ru"/>
              <a:t>изучить качество данных, ответив на такие вопросы, как: «Полны ли данные?», Есть ли в данных пропущенные значения?»</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0"/>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715" name="Google Shape;715;p100"/>
          <p:cNvSpPr txBox="1"/>
          <p:nvPr>
            <p:ph type="title"/>
          </p:nvPr>
        </p:nvSpPr>
        <p:spPr>
          <a:xfrm>
            <a:off x="513000" y="606140"/>
            <a:ext cx="79071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НАСТРОЙКА ЛОГИСТИЧЕСКОЙ РЕГРЕССИИ МЕТОДОМ SGD</a:t>
            </a:r>
            <a:endParaRPr/>
          </a:p>
        </p:txBody>
      </p:sp>
      <p:pic>
        <p:nvPicPr>
          <p:cNvPr id="716" name="Google Shape;716;p100"/>
          <p:cNvPicPr preferRelativeResize="0"/>
          <p:nvPr/>
        </p:nvPicPr>
        <p:blipFill rotWithShape="1">
          <a:blip r:embed="rId3">
            <a:alphaModFix/>
          </a:blip>
          <a:srcRect b="0" l="0" r="0" t="0"/>
          <a:stretch/>
        </p:blipFill>
        <p:spPr>
          <a:xfrm>
            <a:off x="2806688" y="1427149"/>
            <a:ext cx="3661957" cy="243988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1"/>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МО</a:t>
            </a:r>
            <a:endParaRPr/>
          </a:p>
        </p:txBody>
      </p:sp>
      <p:sp>
        <p:nvSpPr>
          <p:cNvPr id="722" name="Google Shape;722;p10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6" name="Shape 726"/>
        <p:cNvGrpSpPr/>
        <p:nvPr/>
      </p:nvGrpSpPr>
      <p:grpSpPr>
        <a:xfrm>
          <a:off x="0" y="0"/>
          <a:ext cx="0" cy="0"/>
          <a:chOff x="0" y="0"/>
          <a:chExt cx="0" cy="0"/>
        </a:xfrm>
      </p:grpSpPr>
      <p:sp>
        <p:nvSpPr>
          <p:cNvPr id="727" name="Google Shape;727;p102"/>
          <p:cNvSpPr txBox="1"/>
          <p:nvPr>
            <p:ph type="title"/>
          </p:nvPr>
        </p:nvSpPr>
        <p:spPr>
          <a:xfrm>
            <a:off x="682942" y="2038826"/>
            <a:ext cx="7778100" cy="1528200"/>
          </a:xfrm>
          <a:prstGeom prst="rect">
            <a:avLst/>
          </a:prstGeom>
          <a:noFill/>
          <a:ln>
            <a:noFill/>
          </a:ln>
        </p:spPr>
        <p:txBody>
          <a:bodyPr anchorCtr="0" anchor="t" bIns="0" lIns="0" spcFirstLastPara="1" rIns="0" wrap="square" tIns="87625">
            <a:spAutoFit/>
          </a:bodyPr>
          <a:lstStyle/>
          <a:p>
            <a:pPr indent="0" lvl="0" marL="12700" marR="0" rtl="0" algn="l">
              <a:lnSpc>
                <a:spcPct val="107833"/>
              </a:lnSpc>
              <a:spcBef>
                <a:spcPts val="0"/>
              </a:spcBef>
              <a:spcAft>
                <a:spcPts val="0"/>
              </a:spcAft>
              <a:buNone/>
            </a:pPr>
            <a:r>
              <a:rPr lang="ru"/>
              <a:t>Общая схема машинного  обучения</a:t>
            </a:r>
            <a:endParaRPr/>
          </a:p>
        </p:txBody>
      </p:sp>
      <p:sp>
        <p:nvSpPr>
          <p:cNvPr id="728" name="Google Shape;728;p10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2" name="Shape 732"/>
        <p:cNvGrpSpPr/>
        <p:nvPr/>
      </p:nvGrpSpPr>
      <p:grpSpPr>
        <a:xfrm>
          <a:off x="0" y="0"/>
          <a:ext cx="0" cy="0"/>
          <a:chOff x="0" y="0"/>
          <a:chExt cx="0" cy="0"/>
        </a:xfrm>
      </p:grpSpPr>
      <p:sp>
        <p:nvSpPr>
          <p:cNvPr id="733" name="Google Shape;733;p103"/>
          <p:cNvSpPr txBox="1"/>
          <p:nvPr/>
        </p:nvSpPr>
        <p:spPr>
          <a:xfrm>
            <a:off x="687704" y="1312838"/>
            <a:ext cx="3833700" cy="14970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b="0" i="0" lang="ru" sz="2000" u="none" cap="none" strike="noStrike">
                <a:latin typeface="Calibri"/>
                <a:ea typeface="Calibri"/>
                <a:cs typeface="Calibri"/>
                <a:sym typeface="Calibri"/>
              </a:rPr>
              <a:t>Вы хотите купить себе дом</a:t>
            </a:r>
            <a:endParaRPr b="0" i="0" sz="2000" u="none" cap="none" strike="noStrike">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b="0" i="0" lang="ru" sz="2000" u="none" cap="none" strike="noStrike">
                <a:latin typeface="Calibri"/>
                <a:ea typeface="Calibri"/>
                <a:cs typeface="Calibri"/>
                <a:sym typeface="Calibri"/>
              </a:rPr>
              <a:t>Имеется несколько вариантов</a:t>
            </a:r>
            <a:endParaRPr b="0" i="0" sz="2000" u="none" cap="none" strike="noStrike">
              <a:latin typeface="Calibri"/>
              <a:ea typeface="Calibri"/>
              <a:cs typeface="Calibri"/>
              <a:sym typeface="Calibri"/>
            </a:endParaRPr>
          </a:p>
          <a:p>
            <a:pPr indent="-165100" lvl="0" marL="177800" marR="0" rtl="0" algn="l">
              <a:lnSpc>
                <a:spcPct val="107692"/>
              </a:lnSpc>
              <a:spcBef>
                <a:spcPts val="800"/>
              </a:spcBef>
              <a:spcAft>
                <a:spcPts val="0"/>
              </a:spcAft>
              <a:buSzPts val="2000"/>
              <a:buFont typeface="Arial"/>
              <a:buChar char="•"/>
            </a:pPr>
            <a:r>
              <a:rPr b="0" i="0" lang="ru" sz="2000" u="none" cap="none" strike="noStrike">
                <a:latin typeface="Calibri"/>
                <a:ea typeface="Calibri"/>
                <a:cs typeface="Calibri"/>
                <a:sym typeface="Calibri"/>
              </a:rPr>
              <a:t>Хотим оценить стоимость каждого  дома</a:t>
            </a:r>
            <a:endParaRPr b="0" i="0" sz="2000" u="none" cap="none" strike="noStrike">
              <a:latin typeface="Calibri"/>
              <a:ea typeface="Calibri"/>
              <a:cs typeface="Calibri"/>
              <a:sym typeface="Calibri"/>
            </a:endParaRPr>
          </a:p>
        </p:txBody>
      </p:sp>
      <p:sp>
        <p:nvSpPr>
          <p:cNvPr id="734" name="Google Shape;734;p103"/>
          <p:cNvSpPr txBox="1"/>
          <p:nvPr/>
        </p:nvSpPr>
        <p:spPr>
          <a:xfrm>
            <a:off x="8918807" y="4872860"/>
            <a:ext cx="106200" cy="225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0" i="0" lang="ru" sz="1400" u="none" cap="none" strike="noStrike">
                <a:latin typeface="Calibri"/>
                <a:ea typeface="Calibri"/>
                <a:cs typeface="Calibri"/>
                <a:sym typeface="Calibri"/>
              </a:rPr>
              <a:t>3</a:t>
            </a:r>
            <a:endParaRPr b="0" i="0" sz="1400" u="none" cap="none" strike="noStrike">
              <a:latin typeface="Calibri"/>
              <a:ea typeface="Calibri"/>
              <a:cs typeface="Calibri"/>
              <a:sym typeface="Calibri"/>
            </a:endParaRPr>
          </a:p>
        </p:txBody>
      </p:sp>
      <p:pic>
        <p:nvPicPr>
          <p:cNvPr id="735" name="Google Shape;735;p103"/>
          <p:cNvPicPr preferRelativeResize="0"/>
          <p:nvPr/>
        </p:nvPicPr>
        <p:blipFill rotWithShape="1">
          <a:blip r:embed="rId3">
            <a:alphaModFix/>
          </a:blip>
          <a:srcRect b="0" l="0" r="0" t="0"/>
          <a:stretch/>
        </p:blipFill>
        <p:spPr>
          <a:xfrm>
            <a:off x="7172735" y="3109050"/>
            <a:ext cx="1376248" cy="1748568"/>
          </a:xfrm>
          <a:prstGeom prst="rect">
            <a:avLst/>
          </a:prstGeom>
          <a:noFill/>
          <a:ln>
            <a:noFill/>
          </a:ln>
        </p:spPr>
      </p:pic>
      <p:pic>
        <p:nvPicPr>
          <p:cNvPr id="736" name="Google Shape;736;p103"/>
          <p:cNvPicPr preferRelativeResize="0"/>
          <p:nvPr/>
        </p:nvPicPr>
        <p:blipFill rotWithShape="1">
          <a:blip r:embed="rId4">
            <a:alphaModFix/>
          </a:blip>
          <a:srcRect b="0" l="0" r="0" t="0"/>
          <a:stretch/>
        </p:blipFill>
        <p:spPr>
          <a:xfrm>
            <a:off x="3957642" y="3109050"/>
            <a:ext cx="2981527" cy="1748568"/>
          </a:xfrm>
          <a:prstGeom prst="rect">
            <a:avLst/>
          </a:prstGeom>
          <a:noFill/>
          <a:ln>
            <a:noFill/>
          </a:ln>
        </p:spPr>
      </p:pic>
      <p:pic>
        <p:nvPicPr>
          <p:cNvPr id="737" name="Google Shape;737;p103"/>
          <p:cNvPicPr preferRelativeResize="0"/>
          <p:nvPr/>
        </p:nvPicPr>
        <p:blipFill rotWithShape="1">
          <a:blip r:embed="rId5">
            <a:alphaModFix/>
          </a:blip>
          <a:srcRect b="0" l="0" r="0" t="0"/>
          <a:stretch/>
        </p:blipFill>
        <p:spPr>
          <a:xfrm>
            <a:off x="633298" y="3109050"/>
            <a:ext cx="3090777" cy="1748569"/>
          </a:xfrm>
          <a:prstGeom prst="rect">
            <a:avLst/>
          </a:prstGeom>
          <a:noFill/>
          <a:ln>
            <a:noFill/>
          </a:ln>
        </p:spPr>
      </p:pic>
      <p:pic>
        <p:nvPicPr>
          <p:cNvPr id="738" name="Google Shape;738;p103"/>
          <p:cNvPicPr preferRelativeResize="0"/>
          <p:nvPr/>
        </p:nvPicPr>
        <p:blipFill rotWithShape="1">
          <a:blip r:embed="rId6">
            <a:alphaModFix/>
          </a:blip>
          <a:srcRect b="0" l="0" r="0" t="0"/>
          <a:stretch/>
        </p:blipFill>
        <p:spPr>
          <a:xfrm>
            <a:off x="5172458" y="981622"/>
            <a:ext cx="3376525" cy="1852551"/>
          </a:xfrm>
          <a:prstGeom prst="rect">
            <a:avLst/>
          </a:prstGeom>
          <a:noFill/>
          <a:ln>
            <a:noFill/>
          </a:ln>
        </p:spPr>
      </p:pic>
      <p:sp>
        <p:nvSpPr>
          <p:cNvPr id="739" name="Google Shape;739;p103"/>
          <p:cNvSpPr txBox="1"/>
          <p:nvPr>
            <p:ph type="title"/>
          </p:nvPr>
        </p:nvSpPr>
        <p:spPr>
          <a:xfrm>
            <a:off x="687704" y="458891"/>
            <a:ext cx="27279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Пример задачи</a:t>
            </a:r>
            <a:endParaRPr sz="3300"/>
          </a:p>
        </p:txBody>
      </p:sp>
      <p:sp>
        <p:nvSpPr>
          <p:cNvPr id="740" name="Google Shape;740;p10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4" name="Shape 744"/>
        <p:cNvGrpSpPr/>
        <p:nvPr/>
      </p:nvGrpSpPr>
      <p:grpSpPr>
        <a:xfrm>
          <a:off x="0" y="0"/>
          <a:ext cx="0" cy="0"/>
          <a:chOff x="0" y="0"/>
          <a:chExt cx="0" cy="0"/>
        </a:xfrm>
      </p:grpSpPr>
      <p:sp>
        <p:nvSpPr>
          <p:cNvPr id="745" name="Google Shape;745;p104"/>
          <p:cNvSpPr txBox="1"/>
          <p:nvPr>
            <p:ph type="title"/>
          </p:nvPr>
        </p:nvSpPr>
        <p:spPr>
          <a:xfrm>
            <a:off x="687704" y="458891"/>
            <a:ext cx="2367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Обозначения</a:t>
            </a:r>
            <a:endParaRPr sz="3300"/>
          </a:p>
        </p:txBody>
      </p:sp>
      <p:sp>
        <p:nvSpPr>
          <p:cNvPr id="746" name="Google Shape;746;p104"/>
          <p:cNvSpPr txBox="1"/>
          <p:nvPr/>
        </p:nvSpPr>
        <p:spPr>
          <a:xfrm>
            <a:off x="687704" y="1332404"/>
            <a:ext cx="6707400" cy="2333100"/>
          </a:xfrm>
          <a:prstGeom prst="rect">
            <a:avLst/>
          </a:prstGeom>
          <a:noFill/>
          <a:ln>
            <a:noFill/>
          </a:ln>
        </p:spPr>
        <p:txBody>
          <a:bodyPr anchorCtr="0" anchor="t" bIns="0" lIns="0" spcFirstLastPara="1" rIns="0" wrap="square" tIns="26675">
            <a:spAutoFit/>
          </a:bodyPr>
          <a:lstStyle/>
          <a:p>
            <a:pPr indent="-165100" lvl="0" marL="177800" marR="0" rtl="0" algn="l">
              <a:lnSpc>
                <a:spcPct val="100000"/>
              </a:lnSpc>
              <a:spcBef>
                <a:spcPts val="0"/>
              </a:spcBef>
              <a:spcAft>
                <a:spcPts val="0"/>
              </a:spcAft>
              <a:buSzPts val="2000"/>
              <a:buFont typeface="Arial"/>
              <a:buChar char="•"/>
            </a:pPr>
            <a:r>
              <a:rPr b="0" i="0" lang="ru" sz="2000" u="none" cap="none" strike="noStrike">
                <a:latin typeface="Cambria Math"/>
                <a:ea typeface="Cambria Math"/>
                <a:cs typeface="Cambria Math"/>
                <a:sym typeface="Cambria Math"/>
              </a:rPr>
              <a:t>𝑥 </a:t>
            </a:r>
            <a:r>
              <a:rPr b="0" i="1" lang="ru" sz="2000" u="none" cap="none" strike="noStrike">
                <a:latin typeface="Calibri"/>
                <a:ea typeface="Calibri"/>
                <a:cs typeface="Calibri"/>
                <a:sym typeface="Calibri"/>
              </a:rPr>
              <a:t>— </a:t>
            </a:r>
            <a:r>
              <a:rPr b="1" i="0" lang="ru" sz="2000" u="none" cap="none" strike="noStrike">
                <a:latin typeface="Calibri"/>
                <a:ea typeface="Calibri"/>
                <a:cs typeface="Calibri"/>
                <a:sym typeface="Calibri"/>
              </a:rPr>
              <a:t>объект</a:t>
            </a:r>
            <a:r>
              <a:rPr b="0" i="0" lang="ru" sz="2000" u="none" cap="none" strike="noStrike">
                <a:latin typeface="Calibri"/>
                <a:ea typeface="Calibri"/>
                <a:cs typeface="Calibri"/>
                <a:sym typeface="Calibri"/>
              </a:rPr>
              <a:t>, sample — для чего хотим делать предсказания</a:t>
            </a:r>
            <a:endParaRPr b="0" i="0" sz="2000" u="none" cap="none" strike="noStrike">
              <a:latin typeface="Calibri"/>
              <a:ea typeface="Calibri"/>
              <a:cs typeface="Calibri"/>
              <a:sym typeface="Calibri"/>
            </a:endParaRPr>
          </a:p>
          <a:p>
            <a:pPr indent="-165100" lvl="1" marL="520700" marR="0" rtl="0" algn="l">
              <a:lnSpc>
                <a:spcPct val="100000"/>
              </a:lnSpc>
              <a:spcBef>
                <a:spcPts val="100"/>
              </a:spcBef>
              <a:spcAft>
                <a:spcPts val="0"/>
              </a:spcAft>
              <a:buSzPts val="2000"/>
              <a:buFont typeface="Arial"/>
              <a:buChar char="•"/>
            </a:pPr>
            <a:r>
              <a:rPr b="0" i="0" lang="ru" sz="2000" u="none" cap="none" strike="noStrike">
                <a:latin typeface="Calibri"/>
                <a:ea typeface="Calibri"/>
                <a:cs typeface="Calibri"/>
                <a:sym typeface="Calibri"/>
              </a:rPr>
              <a:t>Конкретный дом</a:t>
            </a:r>
            <a:endParaRPr b="0" i="0" sz="2000" u="none" cap="none" strike="noStrike">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b="0" i="0" lang="ru" sz="2000" u="none" cap="none" strike="noStrike">
                <a:latin typeface="Cambria Math"/>
                <a:ea typeface="Cambria Math"/>
                <a:cs typeface="Cambria Math"/>
                <a:sym typeface="Cambria Math"/>
              </a:rPr>
              <a:t>𝑦 </a:t>
            </a:r>
            <a:r>
              <a:rPr b="0" i="0" lang="ru" sz="2000" u="none" cap="none" strike="noStrike">
                <a:latin typeface="Calibri"/>
                <a:ea typeface="Calibri"/>
                <a:cs typeface="Calibri"/>
                <a:sym typeface="Calibri"/>
              </a:rPr>
              <a:t>— ответ, </a:t>
            </a:r>
            <a:r>
              <a:rPr b="1" i="0" lang="ru" sz="2000" u="none" cap="none" strike="noStrike">
                <a:latin typeface="Calibri"/>
                <a:ea typeface="Calibri"/>
                <a:cs typeface="Calibri"/>
                <a:sym typeface="Calibri"/>
              </a:rPr>
              <a:t>целевая переменная</a:t>
            </a:r>
            <a:r>
              <a:rPr b="0" i="0" lang="ru" sz="2000" u="none" cap="none" strike="noStrike">
                <a:latin typeface="Calibri"/>
                <a:ea typeface="Calibri"/>
                <a:cs typeface="Calibri"/>
                <a:sym typeface="Calibri"/>
              </a:rPr>
              <a:t>, target — что предсказываем</a:t>
            </a:r>
            <a:endParaRPr b="0" i="0" sz="2000" u="none" cap="none" strike="noStrike">
              <a:latin typeface="Calibri"/>
              <a:ea typeface="Calibri"/>
              <a:cs typeface="Calibri"/>
              <a:sym typeface="Calibri"/>
            </a:endParaRPr>
          </a:p>
          <a:p>
            <a:pPr indent="-165100" lvl="1" marL="520700" marR="0" rtl="0" algn="l">
              <a:lnSpc>
                <a:spcPct val="100000"/>
              </a:lnSpc>
              <a:spcBef>
                <a:spcPts val="100"/>
              </a:spcBef>
              <a:spcAft>
                <a:spcPts val="0"/>
              </a:spcAft>
              <a:buSzPts val="2000"/>
              <a:buFont typeface="Arial"/>
              <a:buChar char="•"/>
            </a:pPr>
            <a:r>
              <a:rPr b="0" i="0" lang="ru" sz="2000" u="none" cap="none" strike="noStrike">
                <a:latin typeface="Calibri"/>
                <a:ea typeface="Calibri"/>
                <a:cs typeface="Calibri"/>
                <a:sym typeface="Calibri"/>
              </a:rPr>
              <a:t>Стоимость дома</a:t>
            </a:r>
            <a:endParaRPr b="0" i="0" sz="2000" u="none" cap="none" strike="noStrike">
              <a:latin typeface="Calibri"/>
              <a:ea typeface="Calibri"/>
              <a:cs typeface="Calibri"/>
              <a:sym typeface="Calibri"/>
            </a:endParaRPr>
          </a:p>
          <a:p>
            <a:pPr indent="0" lvl="1" marL="0" marR="0" rtl="0" algn="l">
              <a:lnSpc>
                <a:spcPct val="100000"/>
              </a:lnSpc>
              <a:spcBef>
                <a:spcPts val="0"/>
              </a:spcBef>
              <a:spcAft>
                <a:spcPts val="0"/>
              </a:spcAft>
              <a:buSzPts val="2400"/>
              <a:buFont typeface="Arial"/>
              <a:buNone/>
            </a:pPr>
            <a:r>
              <a:t/>
            </a:r>
            <a:endParaRPr b="0" i="0" sz="2400" u="none" cap="none" strike="noStrike">
              <a:latin typeface="Calibri"/>
              <a:ea typeface="Calibri"/>
              <a:cs typeface="Calibri"/>
              <a:sym typeface="Calibri"/>
            </a:endParaRPr>
          </a:p>
          <a:p>
            <a:pPr indent="-165100" lvl="0" marL="177800" marR="0" rtl="0" algn="l">
              <a:lnSpc>
                <a:spcPct val="100000"/>
              </a:lnSpc>
              <a:spcBef>
                <a:spcPts val="0"/>
              </a:spcBef>
              <a:spcAft>
                <a:spcPts val="0"/>
              </a:spcAft>
              <a:buSzPts val="2000"/>
              <a:buFont typeface="Arial"/>
              <a:buChar char="•"/>
            </a:pPr>
            <a:r>
              <a:rPr b="0" i="0" lang="ru" sz="2000" u="none" cap="none" strike="noStrike">
                <a:latin typeface="Calibri"/>
                <a:ea typeface="Calibri"/>
                <a:cs typeface="Calibri"/>
                <a:sym typeface="Calibri"/>
              </a:rPr>
              <a:t>Задача: дом </a:t>
            </a:r>
            <a:r>
              <a:rPr b="0" i="0" lang="ru" sz="2000" u="none" cap="none" strike="noStrike">
                <a:latin typeface="Noto Sans Symbols"/>
                <a:ea typeface="Noto Sans Symbols"/>
                <a:cs typeface="Noto Sans Symbols"/>
                <a:sym typeface="Noto Sans Symbols"/>
              </a:rPr>
              <a:t>🡪</a:t>
            </a:r>
            <a:r>
              <a:rPr b="0" i="0" lang="ru" sz="2000" u="none" cap="none" strike="noStrike">
                <a:latin typeface="Times New Roman"/>
                <a:ea typeface="Times New Roman"/>
                <a:cs typeface="Times New Roman"/>
                <a:sym typeface="Times New Roman"/>
              </a:rPr>
              <a:t> </a:t>
            </a:r>
            <a:r>
              <a:rPr b="0" i="0" lang="ru" sz="2000" u="none" cap="none" strike="noStrike">
                <a:latin typeface="Calibri"/>
                <a:ea typeface="Calibri"/>
                <a:cs typeface="Calibri"/>
                <a:sym typeface="Calibri"/>
              </a:rPr>
              <a:t>стоимость</a:t>
            </a:r>
            <a:endParaRPr b="0" i="0" sz="2000" u="none" cap="none" strike="noStrike">
              <a:latin typeface="Calibri"/>
              <a:ea typeface="Calibri"/>
              <a:cs typeface="Calibri"/>
              <a:sym typeface="Calibri"/>
            </a:endParaRPr>
          </a:p>
        </p:txBody>
      </p:sp>
      <p:sp>
        <p:nvSpPr>
          <p:cNvPr id="747" name="Google Shape;747;p104"/>
          <p:cNvSpPr txBox="1"/>
          <p:nvPr/>
        </p:nvSpPr>
        <p:spPr>
          <a:xfrm>
            <a:off x="8918807" y="4872860"/>
            <a:ext cx="106200" cy="225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0" i="0" lang="ru" sz="1400" u="none" cap="none" strike="noStrike">
                <a:latin typeface="Calibri"/>
                <a:ea typeface="Calibri"/>
                <a:cs typeface="Calibri"/>
                <a:sym typeface="Calibri"/>
              </a:rPr>
              <a:t>4</a:t>
            </a:r>
            <a:endParaRPr b="0" i="0" sz="1400" u="none" cap="none" strike="noStrike">
              <a:latin typeface="Calibri"/>
              <a:ea typeface="Calibri"/>
              <a:cs typeface="Calibri"/>
              <a:sym typeface="Calibri"/>
            </a:endParaRPr>
          </a:p>
        </p:txBody>
      </p:sp>
      <p:sp>
        <p:nvSpPr>
          <p:cNvPr id="748" name="Google Shape;748;p10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2" name="Shape 752"/>
        <p:cNvGrpSpPr/>
        <p:nvPr/>
      </p:nvGrpSpPr>
      <p:grpSpPr>
        <a:xfrm>
          <a:off x="0" y="0"/>
          <a:ext cx="0" cy="0"/>
          <a:chOff x="0" y="0"/>
          <a:chExt cx="0" cy="0"/>
        </a:xfrm>
      </p:grpSpPr>
      <p:sp>
        <p:nvSpPr>
          <p:cNvPr id="753" name="Google Shape;753;p105"/>
          <p:cNvSpPr txBox="1"/>
          <p:nvPr>
            <p:ph type="title"/>
          </p:nvPr>
        </p:nvSpPr>
        <p:spPr>
          <a:xfrm>
            <a:off x="687697" y="458900"/>
            <a:ext cx="6239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Обучающая выборка</a:t>
            </a:r>
            <a:endParaRPr sz="3300"/>
          </a:p>
        </p:txBody>
      </p:sp>
      <p:sp>
        <p:nvSpPr>
          <p:cNvPr id="754" name="Google Shape;754;p105"/>
          <p:cNvSpPr/>
          <p:nvPr/>
        </p:nvSpPr>
        <p:spPr>
          <a:xfrm>
            <a:off x="1378126" y="2173798"/>
            <a:ext cx="674370" cy="229552"/>
          </a:xfrm>
          <a:custGeom>
            <a:rect b="b" l="l" r="r" t="t"/>
            <a:pathLst>
              <a:path extrusionOk="0" h="306069" w="899160">
                <a:moveTo>
                  <a:pt x="801179" y="0"/>
                </a:moveTo>
                <a:lnTo>
                  <a:pt x="796825" y="12414"/>
                </a:lnTo>
                <a:lnTo>
                  <a:pt x="814531" y="20098"/>
                </a:lnTo>
                <a:lnTo>
                  <a:pt x="829757" y="30734"/>
                </a:lnTo>
                <a:lnTo>
                  <a:pt x="860673" y="80035"/>
                </a:lnTo>
                <a:lnTo>
                  <a:pt x="869702" y="125301"/>
                </a:lnTo>
                <a:lnTo>
                  <a:pt x="870831" y="151395"/>
                </a:lnTo>
                <a:lnTo>
                  <a:pt x="869697" y="178371"/>
                </a:lnTo>
                <a:lnTo>
                  <a:pt x="860627" y="224886"/>
                </a:lnTo>
                <a:lnTo>
                  <a:pt x="842429" y="261213"/>
                </a:lnTo>
                <a:lnTo>
                  <a:pt x="797309" y="293439"/>
                </a:lnTo>
                <a:lnTo>
                  <a:pt x="801179" y="305854"/>
                </a:lnTo>
                <a:lnTo>
                  <a:pt x="842897" y="286284"/>
                </a:lnTo>
                <a:lnTo>
                  <a:pt x="873572" y="252406"/>
                </a:lnTo>
                <a:lnTo>
                  <a:pt x="892436" y="207039"/>
                </a:lnTo>
                <a:lnTo>
                  <a:pt x="898724" y="153007"/>
                </a:lnTo>
                <a:lnTo>
                  <a:pt x="897147" y="124968"/>
                </a:lnTo>
                <a:lnTo>
                  <a:pt x="884530" y="75269"/>
                </a:lnTo>
                <a:lnTo>
                  <a:pt x="859509" y="34810"/>
                </a:lnTo>
                <a:lnTo>
                  <a:pt x="823353" y="8006"/>
                </a:lnTo>
                <a:lnTo>
                  <a:pt x="801179" y="0"/>
                </a:lnTo>
                <a:close/>
              </a:path>
              <a:path extrusionOk="0" h="306069" w="899160">
                <a:moveTo>
                  <a:pt x="97543" y="0"/>
                </a:moveTo>
                <a:lnTo>
                  <a:pt x="55926" y="19609"/>
                </a:lnTo>
                <a:lnTo>
                  <a:pt x="25232" y="53609"/>
                </a:lnTo>
                <a:lnTo>
                  <a:pt x="6307" y="99055"/>
                </a:lnTo>
                <a:lnTo>
                  <a:pt x="0" y="153007"/>
                </a:lnTo>
                <a:lnTo>
                  <a:pt x="1571" y="181106"/>
                </a:lnTo>
                <a:lnTo>
                  <a:pt x="14147" y="230806"/>
                </a:lnTo>
                <a:lnTo>
                  <a:pt x="39107" y="271134"/>
                </a:lnTo>
                <a:lnTo>
                  <a:pt x="75303" y="297858"/>
                </a:lnTo>
                <a:lnTo>
                  <a:pt x="97543" y="305854"/>
                </a:lnTo>
                <a:lnTo>
                  <a:pt x="101413" y="293439"/>
                </a:lnTo>
                <a:lnTo>
                  <a:pt x="83985" y="285720"/>
                </a:lnTo>
                <a:lnTo>
                  <a:pt x="68945" y="274978"/>
                </a:lnTo>
                <a:lnTo>
                  <a:pt x="46031" y="244425"/>
                </a:lnTo>
                <a:lnTo>
                  <a:pt x="32426" y="202868"/>
                </a:lnTo>
                <a:lnTo>
                  <a:pt x="27891" y="151395"/>
                </a:lnTo>
                <a:lnTo>
                  <a:pt x="29025" y="125301"/>
                </a:lnTo>
                <a:lnTo>
                  <a:pt x="38095" y="80035"/>
                </a:lnTo>
                <a:lnTo>
                  <a:pt x="56324" y="44323"/>
                </a:lnTo>
                <a:lnTo>
                  <a:pt x="101897" y="12414"/>
                </a:lnTo>
                <a:lnTo>
                  <a:pt x="9754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55" name="Google Shape;755;p105"/>
          <p:cNvSpPr txBox="1"/>
          <p:nvPr/>
        </p:nvSpPr>
        <p:spPr>
          <a:xfrm>
            <a:off x="621029" y="1284779"/>
            <a:ext cx="6717600" cy="2653500"/>
          </a:xfrm>
          <a:prstGeom prst="rect">
            <a:avLst/>
          </a:prstGeom>
          <a:noFill/>
          <a:ln>
            <a:noFill/>
          </a:ln>
        </p:spPr>
        <p:txBody>
          <a:bodyPr anchorCtr="0" anchor="t" bIns="0" lIns="0" spcFirstLastPara="1" rIns="0" wrap="square" tIns="74300">
            <a:spAutoFit/>
          </a:bodyPr>
          <a:lstStyle/>
          <a:p>
            <a:pPr indent="-177800" lvl="0" marL="2540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Мы ничего не понимаем в недвижимости</a:t>
            </a:r>
            <a:endParaRPr sz="2000">
              <a:latin typeface="Calibri"/>
              <a:ea typeface="Calibri"/>
              <a:cs typeface="Calibri"/>
              <a:sym typeface="Calibri"/>
            </a:endParaRPr>
          </a:p>
          <a:p>
            <a:pPr indent="-177800" lvl="0" marL="2540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Зато имеем много объектов с известными ответами</a:t>
            </a:r>
            <a:endParaRPr sz="2000">
              <a:latin typeface="Calibri"/>
              <a:ea typeface="Calibri"/>
              <a:cs typeface="Calibri"/>
              <a:sym typeface="Calibri"/>
            </a:endParaRPr>
          </a:p>
          <a:p>
            <a:pPr indent="-177800" lvl="0" marL="254000" marR="0" rtl="0" algn="l">
              <a:lnSpc>
                <a:spcPct val="78245"/>
              </a:lnSpc>
              <a:spcBef>
                <a:spcPts val="700"/>
              </a:spcBef>
              <a:spcAft>
                <a:spcPts val="0"/>
              </a:spcAft>
              <a:buSzPts val="2000"/>
              <a:buFont typeface="Arial"/>
              <a:buChar char="•"/>
            </a:pPr>
            <a:r>
              <a:rPr lang="ru" sz="2000">
                <a:latin typeface="Cambria Math"/>
                <a:ea typeface="Cambria Math"/>
                <a:cs typeface="Cambria Math"/>
                <a:sym typeface="Cambria Math"/>
              </a:rPr>
              <a:t>𝑋 =	𝑥</a:t>
            </a:r>
            <a:r>
              <a:rPr baseline="-25000" lang="ru" sz="2100">
                <a:latin typeface="Cambria Math"/>
                <a:ea typeface="Cambria Math"/>
                <a:cs typeface="Cambria Math"/>
                <a:sym typeface="Cambria Math"/>
              </a:rPr>
              <a:t>i</a:t>
            </a:r>
            <a:r>
              <a:rPr lang="ru" sz="2000">
                <a:latin typeface="Cambria Math"/>
                <a:ea typeface="Cambria Math"/>
                <a:cs typeface="Cambria Math"/>
                <a:sym typeface="Cambria Math"/>
              </a:rPr>
              <a:t>, 𝑦</a:t>
            </a:r>
            <a:r>
              <a:rPr baseline="-25000" lang="ru" sz="2100">
                <a:latin typeface="Cambria Math"/>
                <a:ea typeface="Cambria Math"/>
                <a:cs typeface="Cambria Math"/>
                <a:sym typeface="Cambria Math"/>
              </a:rPr>
              <a:t>i	</a:t>
            </a:r>
            <a:r>
              <a:rPr baseline="30000" lang="ru" sz="2100">
                <a:latin typeface="Cambria Math"/>
                <a:ea typeface="Cambria Math"/>
                <a:cs typeface="Cambria Math"/>
                <a:sym typeface="Cambria Math"/>
              </a:rPr>
              <a:t>𝑃	</a:t>
            </a:r>
            <a:r>
              <a:rPr lang="ru" sz="2000">
                <a:latin typeface="Calibri"/>
                <a:ea typeface="Calibri"/>
                <a:cs typeface="Calibri"/>
                <a:sym typeface="Calibri"/>
              </a:rPr>
              <a:t>— обучающая выборка</a:t>
            </a:r>
            <a:endParaRPr sz="2000">
              <a:latin typeface="Calibri"/>
              <a:ea typeface="Calibri"/>
              <a:cs typeface="Calibri"/>
              <a:sym typeface="Calibri"/>
            </a:endParaRPr>
          </a:p>
          <a:p>
            <a:pPr indent="0" lvl="0" marL="1447800" marR="0" rtl="0" algn="l">
              <a:lnSpc>
                <a:spcPct val="73157"/>
              </a:lnSpc>
              <a:spcBef>
                <a:spcPts val="0"/>
              </a:spcBef>
              <a:spcAft>
                <a:spcPts val="0"/>
              </a:spcAft>
              <a:buNone/>
            </a:pPr>
            <a:r>
              <a:rPr lang="ru" sz="1400">
                <a:latin typeface="Cambria Math"/>
                <a:ea typeface="Cambria Math"/>
                <a:cs typeface="Cambria Math"/>
                <a:sym typeface="Cambria Math"/>
              </a:rPr>
              <a:t>i'(</a:t>
            </a:r>
            <a:endParaRPr sz="1400">
              <a:latin typeface="Cambria Math"/>
              <a:ea typeface="Cambria Math"/>
              <a:cs typeface="Cambria Math"/>
              <a:sym typeface="Cambria Math"/>
            </a:endParaRPr>
          </a:p>
          <a:p>
            <a:pPr indent="-177800" lvl="0" marL="254000" marR="0" rtl="0" algn="l">
              <a:lnSpc>
                <a:spcPct val="100000"/>
              </a:lnSpc>
              <a:spcBef>
                <a:spcPts val="100"/>
              </a:spcBef>
              <a:spcAft>
                <a:spcPts val="0"/>
              </a:spcAft>
              <a:buSzPts val="2000"/>
              <a:buFont typeface="Arial"/>
              <a:buChar char="•"/>
            </a:pPr>
            <a:r>
              <a:rPr lang="ru" sz="2000">
                <a:latin typeface="Cambria Math"/>
                <a:ea typeface="Cambria Math"/>
                <a:cs typeface="Cambria Math"/>
                <a:sym typeface="Cambria Math"/>
              </a:rPr>
              <a:t>𝑃 </a:t>
            </a:r>
            <a:r>
              <a:rPr lang="ru" sz="2000">
                <a:latin typeface="Calibri"/>
                <a:ea typeface="Calibri"/>
                <a:cs typeface="Calibri"/>
                <a:sym typeface="Calibri"/>
              </a:rPr>
              <a:t>— размер выборки</a:t>
            </a:r>
            <a:endParaRPr sz="2000">
              <a:latin typeface="Calibri"/>
              <a:ea typeface="Calibri"/>
              <a:cs typeface="Calibri"/>
              <a:sym typeface="Calibri"/>
            </a:endParaRPr>
          </a:p>
          <a:p>
            <a:pPr indent="0" lvl="0" marL="0" marR="0" rtl="0" algn="l">
              <a:lnSpc>
                <a:spcPct val="100000"/>
              </a:lnSpc>
              <a:spcBef>
                <a:spcPts val="0"/>
              </a:spcBef>
              <a:spcAft>
                <a:spcPts val="0"/>
              </a:spcAft>
              <a:buNone/>
            </a:pPr>
            <a:r>
              <a:t/>
            </a:r>
            <a:endParaRPr sz="3000">
              <a:latin typeface="Calibri"/>
              <a:ea typeface="Calibri"/>
              <a:cs typeface="Calibri"/>
              <a:sym typeface="Calibri"/>
            </a:endParaRPr>
          </a:p>
          <a:p>
            <a:pPr indent="0" lvl="0" marL="88900" marR="0" rtl="0" algn="l">
              <a:lnSpc>
                <a:spcPct val="100000"/>
              </a:lnSpc>
              <a:spcBef>
                <a:spcPts val="0"/>
              </a:spcBef>
              <a:spcAft>
                <a:spcPts val="0"/>
              </a:spcAft>
              <a:buNone/>
            </a:pPr>
            <a:r>
              <a:rPr lang="ru" sz="2000">
                <a:latin typeface="Calibri"/>
                <a:ea typeface="Calibri"/>
                <a:cs typeface="Calibri"/>
                <a:sym typeface="Calibri"/>
              </a:rPr>
              <a:t>В нашем случае:</a:t>
            </a:r>
            <a:endParaRPr sz="2000">
              <a:latin typeface="Calibri"/>
              <a:ea typeface="Calibri"/>
              <a:cs typeface="Calibri"/>
              <a:sym typeface="Calibri"/>
            </a:endParaRPr>
          </a:p>
          <a:p>
            <a:pPr indent="0" lvl="0" marL="88900" marR="0" rtl="0" algn="l">
              <a:lnSpc>
                <a:spcPct val="100000"/>
              </a:lnSpc>
              <a:spcBef>
                <a:spcPts val="0"/>
              </a:spcBef>
              <a:spcAft>
                <a:spcPts val="0"/>
              </a:spcAft>
              <a:buNone/>
            </a:pPr>
            <a:r>
              <a:rPr lang="ru" sz="2000">
                <a:latin typeface="Calibri"/>
                <a:ea typeface="Calibri"/>
                <a:cs typeface="Calibri"/>
                <a:sym typeface="Calibri"/>
              </a:rPr>
              <a:t>набор домов, проданных в том же городе за последние 2 года</a:t>
            </a:r>
            <a:endParaRPr sz="2000">
              <a:latin typeface="Calibri"/>
              <a:ea typeface="Calibri"/>
              <a:cs typeface="Calibri"/>
              <a:sym typeface="Calibri"/>
            </a:endParaRPr>
          </a:p>
        </p:txBody>
      </p:sp>
      <p:sp>
        <p:nvSpPr>
          <p:cNvPr id="756" name="Google Shape;756;p10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0" name="Shape 760"/>
        <p:cNvGrpSpPr/>
        <p:nvPr/>
      </p:nvGrpSpPr>
      <p:grpSpPr>
        <a:xfrm>
          <a:off x="0" y="0"/>
          <a:ext cx="0" cy="0"/>
          <a:chOff x="0" y="0"/>
          <a:chExt cx="0" cy="0"/>
        </a:xfrm>
      </p:grpSpPr>
      <p:sp>
        <p:nvSpPr>
          <p:cNvPr id="761" name="Google Shape;761;p106"/>
          <p:cNvSpPr txBox="1"/>
          <p:nvPr>
            <p:ph type="title"/>
          </p:nvPr>
        </p:nvSpPr>
        <p:spPr>
          <a:xfrm>
            <a:off x="687698" y="458900"/>
            <a:ext cx="24267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Признаки</a:t>
            </a:r>
            <a:endParaRPr sz="3300"/>
          </a:p>
        </p:txBody>
      </p:sp>
      <p:sp>
        <p:nvSpPr>
          <p:cNvPr id="762" name="Google Shape;762;p106"/>
          <p:cNvSpPr txBox="1"/>
          <p:nvPr/>
        </p:nvSpPr>
        <p:spPr>
          <a:xfrm>
            <a:off x="678179" y="1284779"/>
            <a:ext cx="7293900" cy="2206800"/>
          </a:xfrm>
          <a:prstGeom prst="rect">
            <a:avLst/>
          </a:prstGeom>
          <a:noFill/>
          <a:ln>
            <a:noFill/>
          </a:ln>
        </p:spPr>
        <p:txBody>
          <a:bodyPr anchorCtr="0" anchor="t" bIns="0" lIns="0" spcFirstLastPara="1" rIns="0" wrap="square" tIns="74300">
            <a:spAutoFit/>
          </a:bodyPr>
          <a:lstStyle/>
          <a:p>
            <a:pPr indent="-177800" lvl="0" marL="1905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Объекты — абстрактные сущности</a:t>
            </a:r>
            <a:endParaRPr sz="2000">
              <a:latin typeface="Calibri"/>
              <a:ea typeface="Calibri"/>
              <a:cs typeface="Calibri"/>
              <a:sym typeface="Calibri"/>
            </a:endParaRPr>
          </a:p>
          <a:p>
            <a:pPr indent="-177800" lvl="0" marL="1905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Компьютеры работают только с числами</a:t>
            </a:r>
            <a:endParaRPr sz="2000">
              <a:latin typeface="Calibri"/>
              <a:ea typeface="Calibri"/>
              <a:cs typeface="Calibri"/>
              <a:sym typeface="Calibri"/>
            </a:endParaRPr>
          </a:p>
          <a:p>
            <a:pPr indent="-177800" lvl="0" marL="1905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Признаки, факторы, features — числовые характеристики объектов</a:t>
            </a:r>
            <a:endParaRPr sz="2000">
              <a:latin typeface="Calibri"/>
              <a:ea typeface="Calibri"/>
              <a:cs typeface="Calibri"/>
              <a:sym typeface="Calibri"/>
            </a:endParaRPr>
          </a:p>
          <a:p>
            <a:pPr indent="-177800" lvl="0" marL="190500" marR="0" rtl="0" algn="l">
              <a:lnSpc>
                <a:spcPct val="100000"/>
              </a:lnSpc>
              <a:spcBef>
                <a:spcPts val="500"/>
              </a:spcBef>
              <a:spcAft>
                <a:spcPts val="0"/>
              </a:spcAft>
              <a:buSzPts val="2000"/>
              <a:buFont typeface="Arial"/>
              <a:buChar char="•"/>
            </a:pPr>
            <a:r>
              <a:rPr lang="ru" sz="2000">
                <a:latin typeface="Cambria Math"/>
                <a:ea typeface="Cambria Math"/>
                <a:cs typeface="Cambria Math"/>
                <a:sym typeface="Cambria Math"/>
              </a:rPr>
              <a:t>𝑑 </a:t>
            </a:r>
            <a:r>
              <a:rPr lang="ru" sz="2000">
                <a:latin typeface="Calibri"/>
                <a:ea typeface="Calibri"/>
                <a:cs typeface="Calibri"/>
                <a:sym typeface="Calibri"/>
              </a:rPr>
              <a:t>— количество признаков</a:t>
            </a:r>
            <a:endParaRPr sz="2000">
              <a:latin typeface="Calibri"/>
              <a:ea typeface="Calibri"/>
              <a:cs typeface="Calibri"/>
              <a:sym typeface="Calibri"/>
            </a:endParaRPr>
          </a:p>
          <a:p>
            <a:pPr indent="-177800" lvl="0" marL="190500" marR="0" rtl="0" algn="l">
              <a:lnSpc>
                <a:spcPct val="100000"/>
              </a:lnSpc>
              <a:spcBef>
                <a:spcPts val="600"/>
              </a:spcBef>
              <a:spcAft>
                <a:spcPts val="0"/>
              </a:spcAft>
              <a:buSzPts val="2000"/>
              <a:buFont typeface="Arial"/>
              <a:buChar char="•"/>
            </a:pPr>
            <a:r>
              <a:rPr lang="ru" sz="2000">
                <a:latin typeface="Cambria Math"/>
                <a:ea typeface="Cambria Math"/>
                <a:cs typeface="Cambria Math"/>
                <a:sym typeface="Cambria Math"/>
              </a:rPr>
              <a:t>𝑥 = (𝑥</a:t>
            </a:r>
            <a:r>
              <a:rPr baseline="30000" lang="ru" sz="2100">
                <a:latin typeface="Cambria Math"/>
                <a:ea typeface="Cambria Math"/>
                <a:cs typeface="Cambria Math"/>
                <a:sym typeface="Cambria Math"/>
              </a:rPr>
              <a:t>(</a:t>
            </a:r>
            <a:r>
              <a:rPr lang="ru" sz="2000">
                <a:latin typeface="Cambria Math"/>
                <a:ea typeface="Cambria Math"/>
                <a:cs typeface="Cambria Math"/>
                <a:sym typeface="Cambria Math"/>
              </a:rPr>
              <a:t>, … , 𝑥</a:t>
            </a:r>
            <a:r>
              <a:rPr baseline="30000" lang="ru" sz="2100">
                <a:latin typeface="Cambria Math"/>
                <a:ea typeface="Cambria Math"/>
                <a:cs typeface="Cambria Math"/>
                <a:sym typeface="Cambria Math"/>
              </a:rPr>
              <a:t>𝑑</a:t>
            </a:r>
            <a:r>
              <a:rPr lang="ru" sz="2000">
                <a:latin typeface="Cambria Math"/>
                <a:ea typeface="Cambria Math"/>
                <a:cs typeface="Cambria Math"/>
                <a:sym typeface="Cambria Math"/>
              </a:rPr>
              <a:t>) </a:t>
            </a:r>
            <a:r>
              <a:rPr lang="ru" sz="2000">
                <a:latin typeface="Calibri"/>
                <a:ea typeface="Calibri"/>
                <a:cs typeface="Calibri"/>
                <a:sym typeface="Calibri"/>
              </a:rPr>
              <a:t>— признаковое описание</a:t>
            </a:r>
            <a:endParaRPr sz="2000">
              <a:latin typeface="Calibri"/>
              <a:ea typeface="Calibri"/>
              <a:cs typeface="Calibri"/>
              <a:sym typeface="Calibri"/>
            </a:endParaRPr>
          </a:p>
        </p:txBody>
      </p:sp>
      <p:sp>
        <p:nvSpPr>
          <p:cNvPr id="763" name="Google Shape;763;p10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7" name="Shape 767"/>
        <p:cNvGrpSpPr/>
        <p:nvPr/>
      </p:nvGrpSpPr>
      <p:grpSpPr>
        <a:xfrm>
          <a:off x="0" y="0"/>
          <a:ext cx="0" cy="0"/>
          <a:chOff x="0" y="0"/>
          <a:chExt cx="0" cy="0"/>
        </a:xfrm>
      </p:grpSpPr>
      <p:sp>
        <p:nvSpPr>
          <p:cNvPr id="768" name="Google Shape;768;p107"/>
          <p:cNvSpPr txBox="1"/>
          <p:nvPr>
            <p:ph type="title"/>
          </p:nvPr>
        </p:nvSpPr>
        <p:spPr>
          <a:xfrm>
            <a:off x="687698" y="439400"/>
            <a:ext cx="23364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Признаки</a:t>
            </a:r>
            <a:endParaRPr sz="3300"/>
          </a:p>
        </p:txBody>
      </p:sp>
      <p:sp>
        <p:nvSpPr>
          <p:cNvPr id="769" name="Google Shape;769;p107"/>
          <p:cNvSpPr txBox="1"/>
          <p:nvPr/>
        </p:nvSpPr>
        <p:spPr>
          <a:xfrm>
            <a:off x="687704" y="1183576"/>
            <a:ext cx="6722700" cy="3858900"/>
          </a:xfrm>
          <a:prstGeom prst="rect">
            <a:avLst/>
          </a:prstGeom>
          <a:noFill/>
          <a:ln>
            <a:noFill/>
          </a:ln>
        </p:spPr>
        <p:txBody>
          <a:bodyPr anchorCtr="0" anchor="t" bIns="0" lIns="0" spcFirstLastPara="1" rIns="0" wrap="square" tIns="74300">
            <a:spAutoFit/>
          </a:bodyPr>
          <a:lstStyle/>
          <a:p>
            <a:pPr indent="0" lvl="0" marL="12700" marR="0" rtl="0" algn="l">
              <a:lnSpc>
                <a:spcPct val="100000"/>
              </a:lnSpc>
              <a:spcBef>
                <a:spcPts val="0"/>
              </a:spcBef>
              <a:spcAft>
                <a:spcPts val="0"/>
              </a:spcAft>
              <a:buNone/>
            </a:pPr>
            <a:r>
              <a:rPr b="1" lang="ru" sz="2000">
                <a:latin typeface="Calibri"/>
                <a:ea typeface="Calibri"/>
                <a:cs typeface="Calibri"/>
                <a:sym typeface="Calibri"/>
              </a:rPr>
              <a:t>Какие признаки могут быть использованы в нашем примере?</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Информация о самом доме:</a:t>
            </a:r>
            <a:endParaRPr sz="2000">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Площадь</a:t>
            </a:r>
            <a:endParaRPr b="0" i="0" sz="2000" u="none" cap="none" strike="noStrike">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Год постройки</a:t>
            </a:r>
            <a:endParaRPr b="0" i="0" sz="2000" u="none" cap="none" strike="noStrike">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a:t>
            </a:r>
            <a:endParaRPr b="0" i="0" sz="2000" u="none" cap="none" strike="noStrike">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Информация о районе/местоположении:</a:t>
            </a:r>
            <a:endParaRPr sz="2000">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Удаленность от центра</a:t>
            </a:r>
            <a:endParaRPr b="0" i="0" sz="2000" u="none" cap="none" strike="noStrike">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Рейтинг безопасности района</a:t>
            </a:r>
            <a:endParaRPr b="0" i="0" sz="2000" u="none" cap="none" strike="noStrike">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Уровень экологичности района</a:t>
            </a:r>
            <a:endParaRPr b="0" i="0" sz="2000" u="none" cap="none" strike="noStrike">
              <a:latin typeface="Calibri"/>
              <a:ea typeface="Calibri"/>
              <a:cs typeface="Calibri"/>
              <a:sym typeface="Calibri"/>
            </a:endParaRPr>
          </a:p>
          <a:p>
            <a:pPr indent="-165100" lvl="1" marL="520700" marR="0" rtl="0" algn="l">
              <a:lnSpc>
                <a:spcPct val="100000"/>
              </a:lnSpc>
              <a:spcBef>
                <a:spcPts val="300"/>
              </a:spcBef>
              <a:spcAft>
                <a:spcPts val="0"/>
              </a:spcAft>
              <a:buSzPts val="2000"/>
              <a:buFont typeface="Arial"/>
              <a:buChar char="•"/>
            </a:pPr>
            <a:r>
              <a:rPr b="0" i="0" lang="ru" sz="2000" u="none" cap="none" strike="noStrike">
                <a:latin typeface="Calibri"/>
                <a:ea typeface="Calibri"/>
                <a:cs typeface="Calibri"/>
                <a:sym typeface="Calibri"/>
              </a:rPr>
              <a:t>…</a:t>
            </a:r>
            <a:endParaRPr b="0" i="0" sz="2000" u="none" cap="none" strike="noStrike">
              <a:latin typeface="Calibri"/>
              <a:ea typeface="Calibri"/>
              <a:cs typeface="Calibri"/>
              <a:sym typeface="Calibri"/>
            </a:endParaRPr>
          </a:p>
        </p:txBody>
      </p:sp>
      <p:sp>
        <p:nvSpPr>
          <p:cNvPr id="770" name="Google Shape;770;p10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4" name="Shape 774"/>
        <p:cNvGrpSpPr/>
        <p:nvPr/>
      </p:nvGrpSpPr>
      <p:grpSpPr>
        <a:xfrm>
          <a:off x="0" y="0"/>
          <a:ext cx="0" cy="0"/>
          <a:chOff x="0" y="0"/>
          <a:chExt cx="0" cy="0"/>
        </a:xfrm>
      </p:grpSpPr>
      <p:sp>
        <p:nvSpPr>
          <p:cNvPr id="775" name="Google Shape;775;p108"/>
          <p:cNvSpPr txBox="1"/>
          <p:nvPr>
            <p:ph type="title"/>
          </p:nvPr>
        </p:nvSpPr>
        <p:spPr>
          <a:xfrm>
            <a:off x="687696" y="458900"/>
            <a:ext cx="3215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Алгоритм</a:t>
            </a:r>
            <a:endParaRPr sz="3300"/>
          </a:p>
        </p:txBody>
      </p:sp>
      <p:pic>
        <p:nvPicPr>
          <p:cNvPr id="776" name="Google Shape;776;p108"/>
          <p:cNvPicPr preferRelativeResize="0"/>
          <p:nvPr/>
        </p:nvPicPr>
        <p:blipFill>
          <a:blip r:embed="rId3">
            <a:alphaModFix/>
          </a:blip>
          <a:stretch>
            <a:fillRect/>
          </a:stretch>
        </p:blipFill>
        <p:spPr>
          <a:xfrm>
            <a:off x="687699" y="1438975"/>
            <a:ext cx="8007575" cy="2812825"/>
          </a:xfrm>
          <a:prstGeom prst="rect">
            <a:avLst/>
          </a:prstGeom>
          <a:noFill/>
          <a:ln>
            <a:noFill/>
          </a:ln>
        </p:spPr>
      </p:pic>
      <p:sp>
        <p:nvSpPr>
          <p:cNvPr id="777" name="Google Shape;777;p10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1" name="Shape 781"/>
        <p:cNvGrpSpPr/>
        <p:nvPr/>
      </p:nvGrpSpPr>
      <p:grpSpPr>
        <a:xfrm>
          <a:off x="0" y="0"/>
          <a:ext cx="0" cy="0"/>
          <a:chOff x="0" y="0"/>
          <a:chExt cx="0" cy="0"/>
        </a:xfrm>
      </p:grpSpPr>
      <p:sp>
        <p:nvSpPr>
          <p:cNvPr id="782" name="Google Shape;782;p109"/>
          <p:cNvSpPr txBox="1"/>
          <p:nvPr>
            <p:ph type="title"/>
          </p:nvPr>
        </p:nvSpPr>
        <p:spPr>
          <a:xfrm>
            <a:off x="687698" y="458900"/>
            <a:ext cx="4429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Функция потерь</a:t>
            </a:r>
            <a:endParaRPr sz="3300"/>
          </a:p>
        </p:txBody>
      </p:sp>
      <p:sp>
        <p:nvSpPr>
          <p:cNvPr id="783" name="Google Shape;783;p109"/>
          <p:cNvSpPr/>
          <p:nvPr/>
        </p:nvSpPr>
        <p:spPr>
          <a:xfrm>
            <a:off x="1034607" y="1783273"/>
            <a:ext cx="301942" cy="229552"/>
          </a:xfrm>
          <a:custGeom>
            <a:rect b="b" l="l" r="r" t="t"/>
            <a:pathLst>
              <a:path extrusionOk="0" h="306069" w="402589">
                <a:moveTo>
                  <a:pt x="304672" y="0"/>
                </a:moveTo>
                <a:lnTo>
                  <a:pt x="300319" y="12414"/>
                </a:lnTo>
                <a:lnTo>
                  <a:pt x="318025" y="20098"/>
                </a:lnTo>
                <a:lnTo>
                  <a:pt x="333251" y="30734"/>
                </a:lnTo>
                <a:lnTo>
                  <a:pt x="364167" y="80035"/>
                </a:lnTo>
                <a:lnTo>
                  <a:pt x="373196" y="125301"/>
                </a:lnTo>
                <a:lnTo>
                  <a:pt x="374324" y="151395"/>
                </a:lnTo>
                <a:lnTo>
                  <a:pt x="373191" y="178371"/>
                </a:lnTo>
                <a:lnTo>
                  <a:pt x="364121" y="224886"/>
                </a:lnTo>
                <a:lnTo>
                  <a:pt x="345922" y="261213"/>
                </a:lnTo>
                <a:lnTo>
                  <a:pt x="300803" y="293439"/>
                </a:lnTo>
                <a:lnTo>
                  <a:pt x="304672" y="305854"/>
                </a:lnTo>
                <a:lnTo>
                  <a:pt x="346391" y="286284"/>
                </a:lnTo>
                <a:lnTo>
                  <a:pt x="377065" y="252406"/>
                </a:lnTo>
                <a:lnTo>
                  <a:pt x="395929" y="207039"/>
                </a:lnTo>
                <a:lnTo>
                  <a:pt x="402217" y="153007"/>
                </a:lnTo>
                <a:lnTo>
                  <a:pt x="400640" y="124968"/>
                </a:lnTo>
                <a:lnTo>
                  <a:pt x="388023" y="75269"/>
                </a:lnTo>
                <a:lnTo>
                  <a:pt x="363002" y="34810"/>
                </a:lnTo>
                <a:lnTo>
                  <a:pt x="326846" y="8006"/>
                </a:lnTo>
                <a:lnTo>
                  <a:pt x="304672" y="0"/>
                </a:lnTo>
                <a:close/>
              </a:path>
              <a:path extrusionOk="0" h="306069" w="402589">
                <a:moveTo>
                  <a:pt x="97543" y="0"/>
                </a:moveTo>
                <a:lnTo>
                  <a:pt x="55926" y="19609"/>
                </a:lnTo>
                <a:lnTo>
                  <a:pt x="25232" y="53609"/>
                </a:lnTo>
                <a:lnTo>
                  <a:pt x="6307" y="99055"/>
                </a:lnTo>
                <a:lnTo>
                  <a:pt x="0" y="153007"/>
                </a:lnTo>
                <a:lnTo>
                  <a:pt x="1571" y="181106"/>
                </a:lnTo>
                <a:lnTo>
                  <a:pt x="14147" y="230806"/>
                </a:lnTo>
                <a:lnTo>
                  <a:pt x="39107" y="271134"/>
                </a:lnTo>
                <a:lnTo>
                  <a:pt x="75303" y="297858"/>
                </a:lnTo>
                <a:lnTo>
                  <a:pt x="97543" y="305854"/>
                </a:lnTo>
                <a:lnTo>
                  <a:pt x="101413" y="293439"/>
                </a:lnTo>
                <a:lnTo>
                  <a:pt x="83985" y="285720"/>
                </a:lnTo>
                <a:lnTo>
                  <a:pt x="68945" y="274978"/>
                </a:lnTo>
                <a:lnTo>
                  <a:pt x="46031" y="244425"/>
                </a:lnTo>
                <a:lnTo>
                  <a:pt x="32426" y="202868"/>
                </a:lnTo>
                <a:lnTo>
                  <a:pt x="27891" y="151395"/>
                </a:lnTo>
                <a:lnTo>
                  <a:pt x="29025" y="125301"/>
                </a:lnTo>
                <a:lnTo>
                  <a:pt x="38095" y="80035"/>
                </a:lnTo>
                <a:lnTo>
                  <a:pt x="56324" y="44323"/>
                </a:lnTo>
                <a:lnTo>
                  <a:pt x="101897" y="12414"/>
                </a:lnTo>
                <a:lnTo>
                  <a:pt x="9754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84" name="Google Shape;784;p109"/>
          <p:cNvSpPr txBox="1"/>
          <p:nvPr/>
        </p:nvSpPr>
        <p:spPr>
          <a:xfrm>
            <a:off x="687704" y="1284779"/>
            <a:ext cx="7470600" cy="22626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Не все алгоритмы полезны</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mbria Math"/>
                <a:ea typeface="Cambria Math"/>
                <a:cs typeface="Cambria Math"/>
                <a:sym typeface="Cambria Math"/>
              </a:rPr>
              <a:t>𝑎	𝑥	= 0 </a:t>
            </a:r>
            <a:r>
              <a:rPr lang="ru" sz="2000">
                <a:latin typeface="Calibri"/>
                <a:ea typeface="Calibri"/>
                <a:cs typeface="Calibri"/>
                <a:sym typeface="Calibri"/>
              </a:rPr>
              <a:t>— не принесет никакой выгоды</a:t>
            </a:r>
            <a:endParaRPr sz="2000">
              <a:latin typeface="Calibri"/>
              <a:ea typeface="Calibri"/>
              <a:cs typeface="Calibri"/>
              <a:sym typeface="Calibri"/>
            </a:endParaRPr>
          </a:p>
          <a:p>
            <a:pPr indent="-165100" lvl="0" marL="177800" marR="317500" rtl="0" algn="l">
              <a:lnSpc>
                <a:spcPct val="107692"/>
              </a:lnSpc>
              <a:spcBef>
                <a:spcPts val="800"/>
              </a:spcBef>
              <a:spcAft>
                <a:spcPts val="0"/>
              </a:spcAft>
              <a:buSzPts val="2000"/>
              <a:buFont typeface="Arial"/>
              <a:buChar char="•"/>
            </a:pPr>
            <a:r>
              <a:rPr lang="ru" sz="2000">
                <a:latin typeface="Calibri"/>
                <a:ea typeface="Calibri"/>
                <a:cs typeface="Calibri"/>
                <a:sym typeface="Calibri"/>
              </a:rPr>
              <a:t>Функция потерь (или функционал качества) — мера корректности  ответа алгоритма</a:t>
            </a:r>
            <a:endParaRPr sz="2000">
              <a:latin typeface="Calibri"/>
              <a:ea typeface="Calibri"/>
              <a:cs typeface="Calibri"/>
              <a:sym typeface="Calibri"/>
            </a:endParaRPr>
          </a:p>
          <a:p>
            <a:pPr indent="-165100" lvl="0" marL="177800" marR="0" rtl="0" algn="l">
              <a:lnSpc>
                <a:spcPct val="107692"/>
              </a:lnSpc>
              <a:spcBef>
                <a:spcPts val="800"/>
              </a:spcBef>
              <a:spcAft>
                <a:spcPts val="0"/>
              </a:spcAft>
              <a:buSzPts val="2000"/>
              <a:buFont typeface="Arial"/>
              <a:buChar char="•"/>
            </a:pPr>
            <a:r>
              <a:rPr lang="ru" sz="2000">
                <a:latin typeface="Calibri"/>
                <a:ea typeface="Calibri"/>
                <a:cs typeface="Calibri"/>
                <a:sym typeface="Calibri"/>
              </a:rPr>
              <a:t>Предсказали стоимость 15 млн, на самом деле 17 млн— хорошо или  плохо?</a:t>
            </a:r>
            <a:endParaRPr sz="2000">
              <a:latin typeface="Calibri"/>
              <a:ea typeface="Calibri"/>
              <a:cs typeface="Calibri"/>
              <a:sym typeface="Calibri"/>
            </a:endParaRPr>
          </a:p>
        </p:txBody>
      </p:sp>
      <p:sp>
        <p:nvSpPr>
          <p:cNvPr id="785" name="Google Shape;785;p10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sp>
        <p:nvSpPr>
          <p:cNvPr id="288" name="Google Shape;288;p47"/>
          <p:cNvSpPr txBox="1"/>
          <p:nvPr>
            <p:ph type="title"/>
          </p:nvPr>
        </p:nvSpPr>
        <p:spPr>
          <a:xfrm>
            <a:off x="384750" y="454605"/>
            <a:ext cx="4252500" cy="20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accent2"/>
              </a:buClr>
              <a:buSzPts val="2400"/>
              <a:buFont typeface="Gill Sans"/>
              <a:buNone/>
            </a:pPr>
            <a:r>
              <a:rPr lang="ru"/>
              <a:t>ОПИСАНИЕ ДАННЫХ</a:t>
            </a:r>
            <a:endParaRPr/>
          </a:p>
        </p:txBody>
      </p:sp>
      <p:sp>
        <p:nvSpPr>
          <p:cNvPr id="289" name="Google Shape;289;p47"/>
          <p:cNvSpPr txBox="1"/>
          <p:nvPr/>
        </p:nvSpPr>
        <p:spPr>
          <a:xfrm>
            <a:off x="902608" y="1201948"/>
            <a:ext cx="7982100" cy="3086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400">
                <a:solidFill>
                  <a:schemeClr val="dk1"/>
                </a:solidFill>
                <a:latin typeface="Arial "/>
                <a:ea typeface="Arial "/>
                <a:cs typeface="Arial "/>
                <a:sym typeface="Arial "/>
              </a:rPr>
              <a:t>1. Создайте копию данных для исследования (при необходимости производя</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выборку, чтобы получить поддающийся управлению размер).</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2. Создайте тетрадь Jupyter для сохранения записи об исследовании данных.</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3. Изучите каждый атрибут и его характеристики:</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имя;</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тип (категориальный, целочисленный/с плавающей точкой,</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ограниченный/неограниченный, текстовый, структурированный и т.д.);</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процент отсутствующих значений;</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возможная польза для задачи;</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тип распределения (гауссово, равномерное, логарифмическое и т.д.).</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4. Визуализируйте данные.</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5. Исследуйте взаимосвязи между атрибутами.</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6. Идентифицируйте дополнительные данные, которые могут быть полезными</a:t>
            </a:r>
            <a:endParaRPr sz="1100"/>
          </a:p>
          <a:p>
            <a:pPr indent="0" lvl="0" marL="0" marR="0" rtl="0" algn="l">
              <a:spcBef>
                <a:spcPts val="0"/>
              </a:spcBef>
              <a:spcAft>
                <a:spcPts val="0"/>
              </a:spcAft>
              <a:buNone/>
            </a:pPr>
            <a:r>
              <a:rPr lang="ru" sz="1400">
                <a:solidFill>
                  <a:schemeClr val="dk1"/>
                </a:solidFill>
                <a:latin typeface="Arial "/>
                <a:ea typeface="Arial "/>
                <a:cs typeface="Arial "/>
                <a:sym typeface="Arial "/>
              </a:rPr>
              <a:t>9. Документируйте все, что вы узнали</a:t>
            </a:r>
            <a:endParaRPr sz="1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9" name="Shape 789"/>
        <p:cNvGrpSpPr/>
        <p:nvPr/>
      </p:nvGrpSpPr>
      <p:grpSpPr>
        <a:xfrm>
          <a:off x="0" y="0"/>
          <a:ext cx="0" cy="0"/>
          <a:chOff x="0" y="0"/>
          <a:chExt cx="0" cy="0"/>
        </a:xfrm>
      </p:grpSpPr>
      <p:sp>
        <p:nvSpPr>
          <p:cNvPr id="790" name="Google Shape;790;p110"/>
          <p:cNvSpPr txBox="1"/>
          <p:nvPr>
            <p:ph type="title"/>
          </p:nvPr>
        </p:nvSpPr>
        <p:spPr>
          <a:xfrm>
            <a:off x="687697" y="458900"/>
            <a:ext cx="50244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Функция потерь</a:t>
            </a:r>
            <a:endParaRPr sz="3300"/>
          </a:p>
        </p:txBody>
      </p:sp>
      <p:sp>
        <p:nvSpPr>
          <p:cNvPr id="791" name="Google Shape;791;p110"/>
          <p:cNvSpPr txBox="1"/>
          <p:nvPr/>
        </p:nvSpPr>
        <p:spPr>
          <a:xfrm>
            <a:off x="687704" y="1349549"/>
            <a:ext cx="7156500" cy="1079400"/>
          </a:xfrm>
          <a:prstGeom prst="rect">
            <a:avLst/>
          </a:prstGeom>
          <a:noFill/>
          <a:ln>
            <a:noFill/>
          </a:ln>
        </p:spPr>
        <p:txBody>
          <a:bodyPr anchorCtr="0" anchor="t" bIns="0" lIns="0" spcFirstLastPara="1" rIns="0" wrap="square" tIns="43800">
            <a:spAutoFit/>
          </a:bodyPr>
          <a:lstStyle/>
          <a:p>
            <a:pPr indent="-165100" lvl="0" marL="177800" marR="0" rtl="0" algn="l">
              <a:lnSpc>
                <a:spcPct val="107692"/>
              </a:lnSpc>
              <a:spcBef>
                <a:spcPts val="0"/>
              </a:spcBef>
              <a:spcAft>
                <a:spcPts val="0"/>
              </a:spcAft>
              <a:buSzPts val="2000"/>
              <a:buFont typeface="Arial"/>
              <a:buChar char="•"/>
            </a:pPr>
            <a:r>
              <a:rPr lang="ru" sz="2000">
                <a:latin typeface="Calibri"/>
                <a:ea typeface="Calibri"/>
                <a:cs typeface="Calibri"/>
                <a:sym typeface="Calibri"/>
              </a:rPr>
              <a:t>Функция потерь (или функционал качества) — мера корректности  ответа алгоритма</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Среднеквадратичная ошибка (Mean Squared Error, MSE):</a:t>
            </a:r>
            <a:endParaRPr sz="2000">
              <a:latin typeface="Calibri"/>
              <a:ea typeface="Calibri"/>
              <a:cs typeface="Calibri"/>
              <a:sym typeface="Calibri"/>
            </a:endParaRPr>
          </a:p>
        </p:txBody>
      </p:sp>
      <p:sp>
        <p:nvSpPr>
          <p:cNvPr id="792" name="Google Shape;792;p110"/>
          <p:cNvSpPr/>
          <p:nvPr/>
        </p:nvSpPr>
        <p:spPr>
          <a:xfrm>
            <a:off x="3592830" y="2583021"/>
            <a:ext cx="104775" cy="16192"/>
          </a:xfrm>
          <a:custGeom>
            <a:rect b="b" l="l" r="r" t="t"/>
            <a:pathLst>
              <a:path extrusionOk="0" h="21589" w="139700">
                <a:moveTo>
                  <a:pt x="139700" y="0"/>
                </a:moveTo>
                <a:lnTo>
                  <a:pt x="0" y="0"/>
                </a:lnTo>
                <a:lnTo>
                  <a:pt x="0" y="21166"/>
                </a:lnTo>
                <a:lnTo>
                  <a:pt x="139700" y="21166"/>
                </a:lnTo>
                <a:lnTo>
                  <a:pt x="1397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93" name="Google Shape;793;p110"/>
          <p:cNvSpPr txBox="1"/>
          <p:nvPr/>
        </p:nvSpPr>
        <p:spPr>
          <a:xfrm>
            <a:off x="687704" y="2816399"/>
            <a:ext cx="5960400" cy="1720800"/>
          </a:xfrm>
          <a:prstGeom prst="rect">
            <a:avLst/>
          </a:prstGeom>
          <a:noFill/>
          <a:ln>
            <a:noFill/>
          </a:ln>
        </p:spPr>
        <p:txBody>
          <a:bodyPr anchorCtr="0" anchor="t" bIns="0" lIns="0" spcFirstLastPara="1" rIns="0" wrap="square" tIns="9525">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Чем меньше, тем лучше</a:t>
            </a:r>
            <a:endParaRPr sz="2000">
              <a:latin typeface="Calibri"/>
              <a:ea typeface="Calibri"/>
              <a:cs typeface="Calibri"/>
              <a:sym typeface="Calibri"/>
            </a:endParaRPr>
          </a:p>
          <a:p>
            <a:pPr indent="0" lvl="0" marL="0" marR="0" rtl="0" algn="l">
              <a:lnSpc>
                <a:spcPct val="100000"/>
              </a:lnSpc>
              <a:spcBef>
                <a:spcPts val="0"/>
              </a:spcBef>
              <a:spcAft>
                <a:spcPts val="0"/>
              </a:spcAft>
              <a:buSzPts val="2700"/>
              <a:buFont typeface="Arial"/>
              <a:buNone/>
            </a:pPr>
            <a:r>
              <a:t/>
            </a:r>
            <a:endParaRPr sz="2700">
              <a:latin typeface="Calibri"/>
              <a:ea typeface="Calibri"/>
              <a:cs typeface="Calibri"/>
              <a:sym typeface="Calibri"/>
            </a:endParaRPr>
          </a:p>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Должна соответствовать бизнес-требованиям</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Одна из самых важных составляющих анализа данных</a:t>
            </a:r>
            <a:endParaRPr sz="2000">
              <a:latin typeface="Calibri"/>
              <a:ea typeface="Calibri"/>
              <a:cs typeface="Calibri"/>
              <a:sym typeface="Calibri"/>
            </a:endParaRPr>
          </a:p>
        </p:txBody>
      </p:sp>
      <p:pic>
        <p:nvPicPr>
          <p:cNvPr id="794" name="Google Shape;794;p110"/>
          <p:cNvPicPr preferRelativeResize="0"/>
          <p:nvPr/>
        </p:nvPicPr>
        <p:blipFill>
          <a:blip r:embed="rId3">
            <a:alphaModFix/>
          </a:blip>
          <a:stretch>
            <a:fillRect/>
          </a:stretch>
        </p:blipFill>
        <p:spPr>
          <a:xfrm>
            <a:off x="5481025" y="2428961"/>
            <a:ext cx="2769875" cy="890814"/>
          </a:xfrm>
          <a:prstGeom prst="rect">
            <a:avLst/>
          </a:prstGeom>
          <a:noFill/>
          <a:ln>
            <a:noFill/>
          </a:ln>
        </p:spPr>
      </p:pic>
      <p:sp>
        <p:nvSpPr>
          <p:cNvPr id="795" name="Google Shape;795;p11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9" name="Shape 799"/>
        <p:cNvGrpSpPr/>
        <p:nvPr/>
      </p:nvGrpSpPr>
      <p:grpSpPr>
        <a:xfrm>
          <a:off x="0" y="0"/>
          <a:ext cx="0" cy="0"/>
          <a:chOff x="0" y="0"/>
          <a:chExt cx="0" cy="0"/>
        </a:xfrm>
      </p:grpSpPr>
      <p:sp>
        <p:nvSpPr>
          <p:cNvPr id="800" name="Google Shape;800;p111"/>
          <p:cNvSpPr txBox="1"/>
          <p:nvPr>
            <p:ph type="title"/>
          </p:nvPr>
        </p:nvSpPr>
        <p:spPr>
          <a:xfrm>
            <a:off x="687704" y="458891"/>
            <a:ext cx="36930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Обучение алгоритма</a:t>
            </a:r>
            <a:endParaRPr sz="3300"/>
          </a:p>
        </p:txBody>
      </p:sp>
      <p:sp>
        <p:nvSpPr>
          <p:cNvPr id="801" name="Google Shape;801;p111"/>
          <p:cNvSpPr/>
          <p:nvPr/>
        </p:nvSpPr>
        <p:spPr>
          <a:xfrm>
            <a:off x="1731961" y="2685902"/>
            <a:ext cx="2445068" cy="212884"/>
          </a:xfrm>
          <a:custGeom>
            <a:rect b="b" l="l" r="r" t="t"/>
            <a:pathLst>
              <a:path extrusionOk="0" h="283845" w="3260090">
                <a:moveTo>
                  <a:pt x="3259783" y="3441"/>
                </a:moveTo>
                <a:lnTo>
                  <a:pt x="3236864" y="3441"/>
                </a:lnTo>
                <a:lnTo>
                  <a:pt x="3236864" y="280410"/>
                </a:lnTo>
                <a:lnTo>
                  <a:pt x="3259783" y="280410"/>
                </a:lnTo>
                <a:lnTo>
                  <a:pt x="3259783" y="3441"/>
                </a:lnTo>
                <a:close/>
              </a:path>
              <a:path extrusionOk="0" h="283845" w="3260090">
                <a:moveTo>
                  <a:pt x="94951" y="0"/>
                </a:moveTo>
                <a:lnTo>
                  <a:pt x="91083" y="0"/>
                </a:lnTo>
                <a:lnTo>
                  <a:pt x="74697" y="1223"/>
                </a:lnTo>
                <a:lnTo>
                  <a:pt x="38769" y="15999"/>
                </a:lnTo>
                <a:lnTo>
                  <a:pt x="21632" y="59531"/>
                </a:lnTo>
                <a:lnTo>
                  <a:pt x="21528" y="65047"/>
                </a:lnTo>
                <a:lnTo>
                  <a:pt x="21649" y="68601"/>
                </a:lnTo>
                <a:lnTo>
                  <a:pt x="22305" y="75419"/>
                </a:lnTo>
                <a:lnTo>
                  <a:pt x="23398" y="82665"/>
                </a:lnTo>
                <a:lnTo>
                  <a:pt x="24928" y="90338"/>
                </a:lnTo>
                <a:lnTo>
                  <a:pt x="27260" y="100857"/>
                </a:lnTo>
                <a:lnTo>
                  <a:pt x="28426" y="107900"/>
                </a:lnTo>
                <a:lnTo>
                  <a:pt x="28426" y="118319"/>
                </a:lnTo>
                <a:lnTo>
                  <a:pt x="26069" y="123899"/>
                </a:lnTo>
                <a:lnTo>
                  <a:pt x="16643" y="132532"/>
                </a:lnTo>
                <a:lnTo>
                  <a:pt x="9525" y="134838"/>
                </a:lnTo>
                <a:lnTo>
                  <a:pt x="0" y="135136"/>
                </a:lnTo>
                <a:lnTo>
                  <a:pt x="0" y="147340"/>
                </a:lnTo>
                <a:lnTo>
                  <a:pt x="9525" y="147637"/>
                </a:lnTo>
                <a:lnTo>
                  <a:pt x="16643" y="149945"/>
                </a:lnTo>
                <a:lnTo>
                  <a:pt x="26069" y="158577"/>
                </a:lnTo>
                <a:lnTo>
                  <a:pt x="28426" y="164157"/>
                </a:lnTo>
                <a:lnTo>
                  <a:pt x="28426" y="174575"/>
                </a:lnTo>
                <a:lnTo>
                  <a:pt x="27260" y="181620"/>
                </a:lnTo>
                <a:lnTo>
                  <a:pt x="24928" y="192138"/>
                </a:lnTo>
                <a:lnTo>
                  <a:pt x="23398" y="199812"/>
                </a:lnTo>
                <a:lnTo>
                  <a:pt x="22305" y="207058"/>
                </a:lnTo>
                <a:lnTo>
                  <a:pt x="21649" y="213876"/>
                </a:lnTo>
                <a:lnTo>
                  <a:pt x="21431" y="220266"/>
                </a:lnTo>
                <a:lnTo>
                  <a:pt x="22514" y="235293"/>
                </a:lnTo>
                <a:lnTo>
                  <a:pt x="48541" y="274592"/>
                </a:lnTo>
                <a:lnTo>
                  <a:pt x="91083" y="283815"/>
                </a:lnTo>
                <a:lnTo>
                  <a:pt x="94951" y="283815"/>
                </a:lnTo>
                <a:lnTo>
                  <a:pt x="94951" y="272505"/>
                </a:lnTo>
                <a:lnTo>
                  <a:pt x="92720" y="272505"/>
                </a:lnTo>
                <a:lnTo>
                  <a:pt x="82516" y="271802"/>
                </a:lnTo>
                <a:lnTo>
                  <a:pt x="49783" y="246069"/>
                </a:lnTo>
                <a:lnTo>
                  <a:pt x="46732" y="222944"/>
                </a:lnTo>
                <a:lnTo>
                  <a:pt x="46918" y="217429"/>
                </a:lnTo>
                <a:lnTo>
                  <a:pt x="47476" y="211299"/>
                </a:lnTo>
                <a:lnTo>
                  <a:pt x="48406" y="204555"/>
                </a:lnTo>
                <a:lnTo>
                  <a:pt x="49709" y="197197"/>
                </a:lnTo>
                <a:lnTo>
                  <a:pt x="51692" y="186978"/>
                </a:lnTo>
                <a:lnTo>
                  <a:pt x="52684" y="179685"/>
                </a:lnTo>
                <a:lnTo>
                  <a:pt x="52684" y="166886"/>
                </a:lnTo>
                <a:lnTo>
                  <a:pt x="50204" y="159965"/>
                </a:lnTo>
                <a:lnTo>
                  <a:pt x="40283" y="149151"/>
                </a:lnTo>
                <a:lnTo>
                  <a:pt x="34378" y="145157"/>
                </a:lnTo>
                <a:lnTo>
                  <a:pt x="27533" y="142577"/>
                </a:lnTo>
                <a:lnTo>
                  <a:pt x="27533" y="139899"/>
                </a:lnTo>
                <a:lnTo>
                  <a:pt x="34378" y="137318"/>
                </a:lnTo>
                <a:lnTo>
                  <a:pt x="40283" y="133325"/>
                </a:lnTo>
                <a:lnTo>
                  <a:pt x="50204" y="122510"/>
                </a:lnTo>
                <a:lnTo>
                  <a:pt x="52684" y="115590"/>
                </a:lnTo>
                <a:lnTo>
                  <a:pt x="52684" y="102791"/>
                </a:lnTo>
                <a:lnTo>
                  <a:pt x="51692" y="95498"/>
                </a:lnTo>
                <a:lnTo>
                  <a:pt x="49709" y="85279"/>
                </a:lnTo>
                <a:lnTo>
                  <a:pt x="48406" y="77921"/>
                </a:lnTo>
                <a:lnTo>
                  <a:pt x="47476" y="71177"/>
                </a:lnTo>
                <a:lnTo>
                  <a:pt x="46918" y="65047"/>
                </a:lnTo>
                <a:lnTo>
                  <a:pt x="46732" y="59531"/>
                </a:lnTo>
                <a:lnTo>
                  <a:pt x="47494" y="47564"/>
                </a:lnTo>
                <a:lnTo>
                  <a:pt x="73483" y="14120"/>
                </a:lnTo>
                <a:lnTo>
                  <a:pt x="92720" y="11311"/>
                </a:lnTo>
                <a:lnTo>
                  <a:pt x="94951" y="11311"/>
                </a:lnTo>
                <a:lnTo>
                  <a:pt x="9495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02" name="Google Shape;802;p111"/>
          <p:cNvSpPr txBox="1"/>
          <p:nvPr/>
        </p:nvSpPr>
        <p:spPr>
          <a:xfrm>
            <a:off x="668654" y="1284779"/>
            <a:ext cx="7680000" cy="3508800"/>
          </a:xfrm>
          <a:prstGeom prst="rect">
            <a:avLst/>
          </a:prstGeom>
          <a:noFill/>
          <a:ln>
            <a:noFill/>
          </a:ln>
        </p:spPr>
        <p:txBody>
          <a:bodyPr anchorCtr="0" anchor="t" bIns="0" lIns="0" spcFirstLastPara="1" rIns="0" wrap="square" tIns="74300">
            <a:spAutoFit/>
          </a:bodyPr>
          <a:lstStyle/>
          <a:p>
            <a:pPr indent="-177800" lvl="0" marL="2032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Есть обучающая выборка и функция потерь</a:t>
            </a:r>
            <a:endParaRPr sz="2000">
              <a:latin typeface="Calibri"/>
              <a:ea typeface="Calibri"/>
              <a:cs typeface="Calibri"/>
              <a:sym typeface="Calibri"/>
            </a:endParaRPr>
          </a:p>
          <a:p>
            <a:pPr indent="-177800" lvl="0" marL="2032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Семейство алгоритмов </a:t>
            </a:r>
            <a:r>
              <a:rPr lang="ru" sz="2000">
                <a:latin typeface="Cambria Math"/>
                <a:ea typeface="Cambria Math"/>
                <a:cs typeface="Cambria Math"/>
                <a:sym typeface="Cambria Math"/>
              </a:rPr>
              <a:t>𝘗</a:t>
            </a:r>
            <a:endParaRPr sz="2000">
              <a:latin typeface="Cambria Math"/>
              <a:ea typeface="Cambria Math"/>
              <a:cs typeface="Cambria Math"/>
              <a:sym typeface="Cambria Math"/>
            </a:endParaRPr>
          </a:p>
          <a:p>
            <a:pPr indent="-177800" lvl="1" marL="546100" marR="0" rtl="0" algn="l">
              <a:lnSpc>
                <a:spcPct val="100000"/>
              </a:lnSpc>
              <a:spcBef>
                <a:spcPts val="200"/>
              </a:spcBef>
              <a:spcAft>
                <a:spcPts val="0"/>
              </a:spcAft>
              <a:buSzPts val="1800"/>
              <a:buFont typeface="Arial"/>
              <a:buChar char="•"/>
            </a:pPr>
            <a:r>
              <a:rPr b="0" i="0" lang="ru" sz="1800" u="none" cap="none" strike="noStrike">
                <a:latin typeface="Calibri"/>
                <a:ea typeface="Calibri"/>
                <a:cs typeface="Calibri"/>
                <a:sym typeface="Calibri"/>
              </a:rPr>
              <a:t>Из чего выбираем алгоритм</a:t>
            </a:r>
            <a:endParaRPr b="0" i="0" sz="1800" u="none" cap="none" strike="noStrike">
              <a:latin typeface="Calibri"/>
              <a:ea typeface="Calibri"/>
              <a:cs typeface="Calibri"/>
              <a:sym typeface="Calibri"/>
            </a:endParaRPr>
          </a:p>
          <a:p>
            <a:pPr indent="-177800" lvl="1" marL="546100" marR="0" rtl="0" algn="l">
              <a:lnSpc>
                <a:spcPct val="100000"/>
              </a:lnSpc>
              <a:spcBef>
                <a:spcPts val="200"/>
              </a:spcBef>
              <a:spcAft>
                <a:spcPts val="0"/>
              </a:spcAft>
              <a:buSzPts val="1800"/>
              <a:buFont typeface="Arial"/>
              <a:buChar char="•"/>
            </a:pPr>
            <a:r>
              <a:rPr b="0" i="0" lang="ru" sz="1800" u="none" cap="none" strike="noStrike">
                <a:latin typeface="Calibri"/>
                <a:ea typeface="Calibri"/>
                <a:cs typeface="Calibri"/>
                <a:sym typeface="Calibri"/>
              </a:rPr>
              <a:t>Пример: все линейные модели</a:t>
            </a:r>
            <a:endParaRPr b="0" i="0" sz="1800" u="none" cap="none" strike="noStrike">
              <a:latin typeface="Calibri"/>
              <a:ea typeface="Calibri"/>
              <a:cs typeface="Calibri"/>
              <a:sym typeface="Calibri"/>
            </a:endParaRPr>
          </a:p>
          <a:p>
            <a:pPr indent="-177800" lvl="1" marL="546100" marR="0" rtl="0" algn="l">
              <a:lnSpc>
                <a:spcPct val="100000"/>
              </a:lnSpc>
              <a:spcBef>
                <a:spcPts val="200"/>
              </a:spcBef>
              <a:spcAft>
                <a:spcPts val="0"/>
              </a:spcAft>
              <a:buSzPts val="1800"/>
              <a:buFont typeface="Arial"/>
              <a:buChar char="•"/>
            </a:pPr>
            <a:r>
              <a:t/>
            </a:r>
            <a:endParaRPr b="0" i="0" sz="1800" u="none" cap="none" strike="noStrike">
              <a:latin typeface="Cambria Math"/>
              <a:ea typeface="Cambria Math"/>
              <a:cs typeface="Cambria Math"/>
              <a:sym typeface="Cambria Math"/>
            </a:endParaRPr>
          </a:p>
          <a:p>
            <a:pPr indent="-177800" lvl="0" marL="203200" marR="355600" rtl="0" algn="l">
              <a:lnSpc>
                <a:spcPct val="108846"/>
              </a:lnSpc>
              <a:spcBef>
                <a:spcPts val="700"/>
              </a:spcBef>
              <a:spcAft>
                <a:spcPts val="0"/>
              </a:spcAft>
              <a:buSzPts val="2000"/>
              <a:buFont typeface="Arial"/>
              <a:buChar char="•"/>
            </a:pPr>
            <a:r>
              <a:rPr lang="ru" sz="2000">
                <a:latin typeface="Calibri"/>
                <a:ea typeface="Calibri"/>
                <a:cs typeface="Calibri"/>
                <a:sym typeface="Calibri"/>
              </a:rPr>
              <a:t>Обучение: поиск оптимального алгоритма с точки зрения значения  функции потерь на обучающей выборке</a:t>
            </a:r>
            <a:endParaRPr sz="2000">
              <a:latin typeface="Calibri"/>
              <a:ea typeface="Calibri"/>
              <a:cs typeface="Calibri"/>
              <a:sym typeface="Calibri"/>
            </a:endParaRPr>
          </a:p>
          <a:p>
            <a:pPr indent="0" lvl="0" marL="0" marR="0" rtl="0" algn="l">
              <a:lnSpc>
                <a:spcPct val="100000"/>
              </a:lnSpc>
              <a:spcBef>
                <a:spcPts val="0"/>
              </a:spcBef>
              <a:spcAft>
                <a:spcPts val="0"/>
              </a:spcAft>
              <a:buSzPts val="2900"/>
              <a:buFont typeface="Arial"/>
              <a:buNone/>
            </a:pPr>
            <a:r>
              <a:t/>
            </a:r>
            <a:endParaRPr sz="2900">
              <a:latin typeface="Calibri"/>
              <a:ea typeface="Calibri"/>
              <a:cs typeface="Calibri"/>
              <a:sym typeface="Calibri"/>
            </a:endParaRPr>
          </a:p>
          <a:p>
            <a:pPr indent="-177800" lvl="0" marL="203200" marR="12700" rtl="0" algn="l">
              <a:lnSpc>
                <a:spcPct val="107692"/>
              </a:lnSpc>
              <a:spcBef>
                <a:spcPts val="0"/>
              </a:spcBef>
              <a:spcAft>
                <a:spcPts val="0"/>
              </a:spcAft>
              <a:buSzPts val="2000"/>
              <a:buFont typeface="Arial"/>
              <a:buChar char="•"/>
            </a:pPr>
            <a:r>
              <a:rPr lang="ru" sz="2000">
                <a:latin typeface="Calibri"/>
                <a:ea typeface="Calibri"/>
                <a:cs typeface="Calibri"/>
                <a:sym typeface="Calibri"/>
              </a:rPr>
              <a:t>В результате получаем алгоритм, который может делать предсказания  для новых объектов.</a:t>
            </a:r>
            <a:endParaRPr sz="2000">
              <a:latin typeface="Calibri"/>
              <a:ea typeface="Calibri"/>
              <a:cs typeface="Calibri"/>
              <a:sym typeface="Calibri"/>
            </a:endParaRPr>
          </a:p>
        </p:txBody>
      </p:sp>
      <p:pic>
        <p:nvPicPr>
          <p:cNvPr id="803" name="Google Shape;803;p111"/>
          <p:cNvPicPr preferRelativeResize="0"/>
          <p:nvPr/>
        </p:nvPicPr>
        <p:blipFill>
          <a:blip r:embed="rId3">
            <a:alphaModFix/>
          </a:blip>
          <a:stretch>
            <a:fillRect/>
          </a:stretch>
        </p:blipFill>
        <p:spPr>
          <a:xfrm>
            <a:off x="1147625" y="2685900"/>
            <a:ext cx="4276604" cy="365175"/>
          </a:xfrm>
          <a:prstGeom prst="rect">
            <a:avLst/>
          </a:prstGeom>
          <a:noFill/>
          <a:ln>
            <a:noFill/>
          </a:ln>
        </p:spPr>
      </p:pic>
      <p:sp>
        <p:nvSpPr>
          <p:cNvPr id="804" name="Google Shape;804;p11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8" name="Shape 808"/>
        <p:cNvGrpSpPr/>
        <p:nvPr/>
      </p:nvGrpSpPr>
      <p:grpSpPr>
        <a:xfrm>
          <a:off x="0" y="0"/>
          <a:ext cx="0" cy="0"/>
          <a:chOff x="0" y="0"/>
          <a:chExt cx="0" cy="0"/>
        </a:xfrm>
      </p:grpSpPr>
      <p:sp>
        <p:nvSpPr>
          <p:cNvPr id="809" name="Google Shape;809;p112"/>
          <p:cNvSpPr txBox="1"/>
          <p:nvPr/>
        </p:nvSpPr>
        <p:spPr>
          <a:xfrm>
            <a:off x="687704" y="1349549"/>
            <a:ext cx="6612300" cy="3372900"/>
          </a:xfrm>
          <a:prstGeom prst="rect">
            <a:avLst/>
          </a:prstGeom>
          <a:noFill/>
          <a:ln>
            <a:noFill/>
          </a:ln>
        </p:spPr>
        <p:txBody>
          <a:bodyPr anchorCtr="0" anchor="t" bIns="0" lIns="0" spcFirstLastPara="1" rIns="0" wrap="square" tIns="9525">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Мы хотим, чтобы она нашла зависимости в виде формулы</a:t>
            </a:r>
            <a:endParaRPr sz="2000">
              <a:latin typeface="Calibri"/>
              <a:ea typeface="Calibri"/>
              <a:cs typeface="Calibri"/>
              <a:sym typeface="Calibri"/>
            </a:endParaRPr>
          </a:p>
          <a:p>
            <a:pPr indent="0" lvl="0" marL="0" marR="0" rtl="0" algn="l">
              <a:lnSpc>
                <a:spcPct val="100000"/>
              </a:lnSpc>
              <a:spcBef>
                <a:spcPts val="0"/>
              </a:spcBef>
              <a:spcAft>
                <a:spcPts val="0"/>
              </a:spcAft>
              <a:buSzPts val="2700"/>
              <a:buFont typeface="Arial"/>
              <a:buNone/>
            </a:pPr>
            <a:r>
              <a:t/>
            </a:r>
            <a:endParaRPr sz="2700">
              <a:latin typeface="Calibri"/>
              <a:ea typeface="Calibri"/>
              <a:cs typeface="Calibri"/>
              <a:sym typeface="Calibri"/>
            </a:endParaRPr>
          </a:p>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А может просто запомнить:</a:t>
            </a:r>
            <a:endParaRPr sz="2000">
              <a:latin typeface="Calibri"/>
              <a:ea typeface="Calibri"/>
              <a:cs typeface="Calibri"/>
              <a:sym typeface="Calibri"/>
            </a:endParaRPr>
          </a:p>
          <a:p>
            <a:pPr indent="-165100" lvl="1" marL="520700" marR="0" rtl="0" algn="l">
              <a:lnSpc>
                <a:spcPct val="100000"/>
              </a:lnSpc>
              <a:spcBef>
                <a:spcPts val="100"/>
              </a:spcBef>
              <a:spcAft>
                <a:spcPts val="0"/>
              </a:spcAft>
              <a:buSzPts val="2000"/>
              <a:buFont typeface="Arial"/>
              <a:buChar char="•"/>
            </a:pPr>
            <a:r>
              <a:rPr b="0" i="0" lang="ru" sz="2000" u="none" cap="none" strike="noStrike">
                <a:latin typeface="Calibri"/>
                <a:ea typeface="Calibri"/>
                <a:cs typeface="Calibri"/>
                <a:sym typeface="Calibri"/>
              </a:rPr>
              <a:t>Дом именно с такими характеристиками стоит столько-то</a:t>
            </a:r>
            <a:endParaRPr b="0" i="0" sz="2000" u="none" cap="none" strike="noStrike">
              <a:latin typeface="Calibri"/>
              <a:ea typeface="Calibri"/>
              <a:cs typeface="Calibri"/>
              <a:sym typeface="Calibri"/>
            </a:endParaRPr>
          </a:p>
          <a:p>
            <a:pPr indent="-165100" lvl="1" marL="520700" marR="0" rtl="0" algn="l">
              <a:lnSpc>
                <a:spcPct val="100000"/>
              </a:lnSpc>
              <a:spcBef>
                <a:spcPts val="200"/>
              </a:spcBef>
              <a:spcAft>
                <a:spcPts val="0"/>
              </a:spcAft>
              <a:buSzPts val="2000"/>
              <a:buFont typeface="Arial"/>
              <a:buChar char="•"/>
            </a:pPr>
            <a:r>
              <a:rPr b="0" i="0" lang="ru" sz="2000" u="none" cap="none" strike="noStrike">
                <a:latin typeface="Calibri"/>
                <a:ea typeface="Calibri"/>
                <a:cs typeface="Calibri"/>
                <a:sym typeface="Calibri"/>
              </a:rPr>
              <a:t>Не работает на немного других домах</a:t>
            </a:r>
            <a:endParaRPr b="0" i="0" sz="2000" u="none" cap="none" strike="noStrike">
              <a:latin typeface="Calibri"/>
              <a:ea typeface="Calibri"/>
              <a:cs typeface="Calibri"/>
              <a:sym typeface="Calibri"/>
            </a:endParaRPr>
          </a:p>
          <a:p>
            <a:pPr indent="-165100" lvl="1" marL="520700" marR="0" rtl="0" algn="l">
              <a:lnSpc>
                <a:spcPct val="100000"/>
              </a:lnSpc>
              <a:spcBef>
                <a:spcPts val="100"/>
              </a:spcBef>
              <a:spcAft>
                <a:spcPts val="0"/>
              </a:spcAft>
              <a:buSzPts val="2000"/>
              <a:buFont typeface="Arial"/>
              <a:buChar char="•"/>
            </a:pPr>
            <a:r>
              <a:rPr b="0" i="0" lang="ru" sz="2000" u="none" cap="none" strike="noStrike">
                <a:latin typeface="Calibri"/>
                <a:ea typeface="Calibri"/>
                <a:cs typeface="Calibri"/>
                <a:sym typeface="Calibri"/>
              </a:rPr>
              <a:t>Это эффект </a:t>
            </a:r>
            <a:r>
              <a:rPr b="1" i="0" lang="ru" sz="2000" u="none" cap="none" strike="noStrike">
                <a:latin typeface="Calibri"/>
                <a:ea typeface="Calibri"/>
                <a:cs typeface="Calibri"/>
                <a:sym typeface="Calibri"/>
              </a:rPr>
              <a:t>переобучения</a:t>
            </a:r>
            <a:endParaRPr b="0" i="0" sz="2000" u="none" cap="none" strike="noStrike">
              <a:latin typeface="Calibri"/>
              <a:ea typeface="Calibri"/>
              <a:cs typeface="Calibri"/>
              <a:sym typeface="Calibri"/>
            </a:endParaRPr>
          </a:p>
          <a:p>
            <a:pPr indent="0" lvl="1" marL="0" marR="0" rtl="0" algn="l">
              <a:lnSpc>
                <a:spcPct val="100000"/>
              </a:lnSpc>
              <a:spcBef>
                <a:spcPts val="0"/>
              </a:spcBef>
              <a:spcAft>
                <a:spcPts val="0"/>
              </a:spcAft>
              <a:buSzPts val="2400"/>
              <a:buFont typeface="Arial"/>
              <a:buNone/>
            </a:pPr>
            <a:r>
              <a:t/>
            </a:r>
            <a:endParaRPr b="0" i="0" sz="2400" u="none" cap="none" strike="noStrike">
              <a:latin typeface="Calibri"/>
              <a:ea typeface="Calibri"/>
              <a:cs typeface="Calibri"/>
              <a:sym typeface="Calibri"/>
            </a:endParaRPr>
          </a:p>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Как проверить?</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b="1" lang="ru" sz="2000">
                <a:latin typeface="Calibri"/>
                <a:ea typeface="Calibri"/>
                <a:cs typeface="Calibri"/>
                <a:sym typeface="Calibri"/>
              </a:rPr>
              <a:t>Надо проверять на домах, которые она не видела!</a:t>
            </a:r>
            <a:endParaRPr sz="2000">
              <a:latin typeface="Calibri"/>
              <a:ea typeface="Calibri"/>
              <a:cs typeface="Calibri"/>
              <a:sym typeface="Calibri"/>
            </a:endParaRPr>
          </a:p>
        </p:txBody>
      </p:sp>
      <p:sp>
        <p:nvSpPr>
          <p:cNvPr id="810" name="Google Shape;810;p112"/>
          <p:cNvSpPr txBox="1"/>
          <p:nvPr>
            <p:ph type="title"/>
          </p:nvPr>
        </p:nvSpPr>
        <p:spPr>
          <a:xfrm>
            <a:off x="687704" y="458891"/>
            <a:ext cx="77592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А вдруг модель просто запомнит примеры?</a:t>
            </a:r>
            <a:endParaRPr sz="3300"/>
          </a:p>
        </p:txBody>
      </p:sp>
      <p:sp>
        <p:nvSpPr>
          <p:cNvPr id="811" name="Google Shape;811;p11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5" name="Shape 815"/>
        <p:cNvGrpSpPr/>
        <p:nvPr/>
      </p:nvGrpSpPr>
      <p:grpSpPr>
        <a:xfrm>
          <a:off x="0" y="0"/>
          <a:ext cx="0" cy="0"/>
          <a:chOff x="0" y="0"/>
          <a:chExt cx="0" cy="0"/>
        </a:xfrm>
      </p:grpSpPr>
      <p:sp>
        <p:nvSpPr>
          <p:cNvPr id="816" name="Google Shape;816;p113"/>
          <p:cNvSpPr txBox="1"/>
          <p:nvPr/>
        </p:nvSpPr>
        <p:spPr>
          <a:xfrm>
            <a:off x="687704" y="1349549"/>
            <a:ext cx="6801300" cy="625200"/>
          </a:xfrm>
          <a:prstGeom prst="rect">
            <a:avLst/>
          </a:prstGeom>
          <a:noFill/>
          <a:ln>
            <a:noFill/>
          </a:ln>
        </p:spPr>
        <p:txBody>
          <a:bodyPr anchorCtr="0" anchor="t" bIns="0" lIns="0" spcFirstLastPara="1" rIns="0" wrap="square" tIns="9525">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Перед обучением от данных отделяется </a:t>
            </a:r>
            <a:r>
              <a:rPr b="1" lang="ru" sz="2000">
                <a:latin typeface="Calibri"/>
                <a:ea typeface="Calibri"/>
                <a:cs typeface="Calibri"/>
                <a:sym typeface="Calibri"/>
              </a:rPr>
              <a:t>отложенная </a:t>
            </a:r>
            <a:r>
              <a:rPr lang="ru" sz="2000">
                <a:latin typeface="Calibri"/>
                <a:ea typeface="Calibri"/>
                <a:cs typeface="Calibri"/>
                <a:sym typeface="Calibri"/>
              </a:rPr>
              <a:t>выборка:</a:t>
            </a:r>
            <a:endParaRPr sz="2000">
              <a:latin typeface="Calibri"/>
              <a:ea typeface="Calibri"/>
              <a:cs typeface="Calibri"/>
              <a:sym typeface="Calibri"/>
            </a:endParaRPr>
          </a:p>
        </p:txBody>
      </p:sp>
      <p:sp>
        <p:nvSpPr>
          <p:cNvPr id="817" name="Google Shape;817;p113"/>
          <p:cNvSpPr txBox="1"/>
          <p:nvPr>
            <p:ph type="title"/>
          </p:nvPr>
        </p:nvSpPr>
        <p:spPr>
          <a:xfrm>
            <a:off x="687704" y="458891"/>
            <a:ext cx="6696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Обобщающая способность алгоритма</a:t>
            </a:r>
            <a:endParaRPr sz="3300"/>
          </a:p>
        </p:txBody>
      </p:sp>
      <p:grpSp>
        <p:nvGrpSpPr>
          <p:cNvPr id="818" name="Google Shape;818;p113"/>
          <p:cNvGrpSpPr/>
          <p:nvPr/>
        </p:nvGrpSpPr>
        <p:grpSpPr>
          <a:xfrm>
            <a:off x="1317711" y="2048336"/>
            <a:ext cx="4572953" cy="674370"/>
            <a:chOff x="1756948" y="2731115"/>
            <a:chExt cx="6097270" cy="899160"/>
          </a:xfrm>
        </p:grpSpPr>
        <p:pic>
          <p:nvPicPr>
            <p:cNvPr id="819" name="Google Shape;819;p113"/>
            <p:cNvPicPr preferRelativeResize="0"/>
            <p:nvPr/>
          </p:nvPicPr>
          <p:blipFill rotWithShape="1">
            <a:blip r:embed="rId3">
              <a:alphaModFix/>
            </a:blip>
            <a:srcRect b="0" l="0" r="0" t="0"/>
            <a:stretch/>
          </p:blipFill>
          <p:spPr>
            <a:xfrm>
              <a:off x="1756948" y="2731115"/>
              <a:ext cx="6096870" cy="898768"/>
            </a:xfrm>
            <a:prstGeom prst="rect">
              <a:avLst/>
            </a:prstGeom>
            <a:noFill/>
            <a:ln>
              <a:noFill/>
            </a:ln>
          </p:spPr>
        </p:pic>
        <p:sp>
          <p:nvSpPr>
            <p:cNvPr id="820" name="Google Shape;820;p113"/>
            <p:cNvSpPr/>
            <p:nvPr/>
          </p:nvSpPr>
          <p:spPr>
            <a:xfrm>
              <a:off x="1756948" y="2731115"/>
              <a:ext cx="6097270" cy="899160"/>
            </a:xfrm>
            <a:custGeom>
              <a:rect b="b" l="l" r="r" t="t"/>
              <a:pathLst>
                <a:path extrusionOk="0" h="899160" w="6097270">
                  <a:moveTo>
                    <a:pt x="0" y="0"/>
                  </a:moveTo>
                  <a:lnTo>
                    <a:pt x="6096872" y="0"/>
                  </a:lnTo>
                  <a:lnTo>
                    <a:pt x="6096872" y="898769"/>
                  </a:lnTo>
                  <a:lnTo>
                    <a:pt x="0" y="898769"/>
                  </a:lnTo>
                  <a:lnTo>
                    <a:pt x="0" y="0"/>
                  </a:lnTo>
                  <a:close/>
                </a:path>
              </a:pathLst>
            </a:custGeom>
            <a:noFill/>
            <a:ln cap="flat" cmpd="sng" w="9525">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821" name="Google Shape;821;p113"/>
          <p:cNvSpPr/>
          <p:nvPr/>
        </p:nvSpPr>
        <p:spPr>
          <a:xfrm>
            <a:off x="5979443" y="2048336"/>
            <a:ext cx="1639728" cy="680561"/>
          </a:xfrm>
          <a:custGeom>
            <a:rect b="b" l="l" r="r" t="t"/>
            <a:pathLst>
              <a:path extrusionOk="0" h="907414" w="2186304">
                <a:moveTo>
                  <a:pt x="2185907" y="0"/>
                </a:moveTo>
                <a:lnTo>
                  <a:pt x="0" y="0"/>
                </a:lnTo>
                <a:lnTo>
                  <a:pt x="0" y="907235"/>
                </a:lnTo>
                <a:lnTo>
                  <a:pt x="2185907" y="907235"/>
                </a:lnTo>
                <a:lnTo>
                  <a:pt x="2185907" y="0"/>
                </a:lnTo>
                <a:close/>
              </a:path>
            </a:pathLst>
          </a:custGeom>
          <a:solidFill>
            <a:srgbClr val="ED7D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22" name="Google Shape;822;p113"/>
          <p:cNvSpPr txBox="1"/>
          <p:nvPr/>
        </p:nvSpPr>
        <p:spPr>
          <a:xfrm>
            <a:off x="687704" y="2771112"/>
            <a:ext cx="7628100" cy="2179800"/>
          </a:xfrm>
          <a:prstGeom prst="rect">
            <a:avLst/>
          </a:prstGeom>
          <a:noFill/>
          <a:ln>
            <a:noFill/>
          </a:ln>
        </p:spPr>
        <p:txBody>
          <a:bodyPr anchorCtr="0" anchor="t" bIns="0" lIns="0" spcFirstLastPara="1" rIns="0" wrap="square" tIns="9525">
            <a:spAutoFit/>
          </a:bodyPr>
          <a:lstStyle/>
          <a:p>
            <a:pPr indent="0" lvl="0" marL="2349500" marR="0" rtl="0" algn="l">
              <a:lnSpc>
                <a:spcPct val="100000"/>
              </a:lnSpc>
              <a:spcBef>
                <a:spcPts val="0"/>
              </a:spcBef>
              <a:spcAft>
                <a:spcPts val="0"/>
              </a:spcAft>
              <a:buNone/>
            </a:pPr>
            <a:r>
              <a:rPr lang="ru" sz="2100">
                <a:latin typeface="Calibri"/>
                <a:ea typeface="Calibri"/>
                <a:cs typeface="Calibri"/>
                <a:sym typeface="Calibri"/>
              </a:rPr>
              <a:t>Обучение	Валидация</a:t>
            </a:r>
            <a:endParaRPr sz="2100">
              <a:latin typeface="Calibri"/>
              <a:ea typeface="Calibri"/>
              <a:cs typeface="Calibri"/>
              <a:sym typeface="Calibri"/>
            </a:endParaRPr>
          </a:p>
          <a:p>
            <a:pPr indent="0" lvl="0" marL="0" marR="0" rtl="0" algn="l">
              <a:lnSpc>
                <a:spcPct val="100000"/>
              </a:lnSpc>
              <a:spcBef>
                <a:spcPts val="0"/>
              </a:spcBef>
              <a:spcAft>
                <a:spcPts val="0"/>
              </a:spcAft>
              <a:buNone/>
            </a:pPr>
            <a:r>
              <a:t/>
            </a:r>
            <a:endParaRPr sz="2000">
              <a:latin typeface="Calibri"/>
              <a:ea typeface="Calibri"/>
              <a:cs typeface="Calibri"/>
              <a:sym typeface="Calibri"/>
            </a:endParaRPr>
          </a:p>
          <a:p>
            <a:pPr indent="-254000" lvl="0" marL="2667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Слишком большое обучение — тестовая выборка нерепрезентативна</a:t>
            </a:r>
            <a:endParaRPr sz="2000">
              <a:latin typeface="Calibri"/>
              <a:ea typeface="Calibri"/>
              <a:cs typeface="Calibri"/>
              <a:sym typeface="Calibri"/>
            </a:endParaRPr>
          </a:p>
          <a:p>
            <a:pPr indent="-254000" lvl="0" marL="266700" marR="0" rtl="0" algn="l">
              <a:lnSpc>
                <a:spcPct val="100000"/>
              </a:lnSpc>
              <a:spcBef>
                <a:spcPts val="1200"/>
              </a:spcBef>
              <a:spcAft>
                <a:spcPts val="0"/>
              </a:spcAft>
              <a:buSzPts val="2000"/>
              <a:buFont typeface="Arial"/>
              <a:buChar char="•"/>
            </a:pPr>
            <a:r>
              <a:rPr lang="ru" sz="2000">
                <a:latin typeface="Calibri"/>
                <a:ea typeface="Calibri"/>
                <a:cs typeface="Calibri"/>
                <a:sym typeface="Calibri"/>
              </a:rPr>
              <a:t>Слишком большой тест — модель не сможет обучиться</a:t>
            </a:r>
            <a:endParaRPr sz="2000">
              <a:latin typeface="Calibri"/>
              <a:ea typeface="Calibri"/>
              <a:cs typeface="Calibri"/>
              <a:sym typeface="Calibri"/>
            </a:endParaRPr>
          </a:p>
          <a:p>
            <a:pPr indent="-254000" lvl="0" marL="266700" marR="0" rtl="0" algn="l">
              <a:lnSpc>
                <a:spcPct val="100000"/>
              </a:lnSpc>
              <a:spcBef>
                <a:spcPts val="1200"/>
              </a:spcBef>
              <a:spcAft>
                <a:spcPts val="0"/>
              </a:spcAft>
              <a:buSzPts val="2000"/>
              <a:buFont typeface="Arial"/>
              <a:buChar char="•"/>
            </a:pPr>
            <a:r>
              <a:rPr lang="ru" sz="2000">
                <a:latin typeface="Calibri"/>
                <a:ea typeface="Calibri"/>
                <a:cs typeface="Calibri"/>
                <a:sym typeface="Calibri"/>
              </a:rPr>
              <a:t>Обычно: 70/30, 80/20</a:t>
            </a:r>
            <a:endParaRPr sz="2000">
              <a:latin typeface="Calibri"/>
              <a:ea typeface="Calibri"/>
              <a:cs typeface="Calibri"/>
              <a:sym typeface="Calibri"/>
            </a:endParaRPr>
          </a:p>
        </p:txBody>
      </p:sp>
      <p:sp>
        <p:nvSpPr>
          <p:cNvPr id="823" name="Google Shape;823;p11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7" name="Shape 827"/>
        <p:cNvGrpSpPr/>
        <p:nvPr/>
      </p:nvGrpSpPr>
      <p:grpSpPr>
        <a:xfrm>
          <a:off x="0" y="0"/>
          <a:ext cx="0" cy="0"/>
          <a:chOff x="0" y="0"/>
          <a:chExt cx="0" cy="0"/>
        </a:xfrm>
      </p:grpSpPr>
      <p:sp>
        <p:nvSpPr>
          <p:cNvPr id="828" name="Google Shape;828;p114"/>
          <p:cNvSpPr txBox="1"/>
          <p:nvPr>
            <p:ph type="title"/>
          </p:nvPr>
        </p:nvSpPr>
        <p:spPr>
          <a:xfrm>
            <a:off x="687704" y="458891"/>
            <a:ext cx="6354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Схема работы машинного обучения</a:t>
            </a:r>
            <a:endParaRPr sz="3300"/>
          </a:p>
        </p:txBody>
      </p:sp>
      <p:sp>
        <p:nvSpPr>
          <p:cNvPr id="829" name="Google Shape;829;p114"/>
          <p:cNvSpPr txBox="1"/>
          <p:nvPr/>
        </p:nvSpPr>
        <p:spPr>
          <a:xfrm>
            <a:off x="1037918" y="1320776"/>
            <a:ext cx="1921200" cy="435900"/>
          </a:xfrm>
          <a:prstGeom prst="rect">
            <a:avLst/>
          </a:prstGeom>
          <a:solidFill>
            <a:srgbClr val="2E75B6"/>
          </a:solidFill>
          <a:ln>
            <a:noFill/>
          </a:ln>
        </p:spPr>
        <p:txBody>
          <a:bodyPr anchorCtr="0" anchor="t" bIns="0" lIns="0" spcFirstLastPara="1" rIns="0" wrap="square" tIns="65725">
            <a:spAutoFit/>
          </a:bodyPr>
          <a:lstStyle/>
          <a:p>
            <a:pPr indent="0" lvl="0" marL="165100" marR="0" rtl="0" algn="l">
              <a:lnSpc>
                <a:spcPct val="100000"/>
              </a:lnSpc>
              <a:spcBef>
                <a:spcPts val="0"/>
              </a:spcBef>
              <a:spcAft>
                <a:spcPts val="0"/>
              </a:spcAft>
              <a:buNone/>
            </a:pPr>
            <a:r>
              <a:rPr lang="ru" sz="2400">
                <a:solidFill>
                  <a:srgbClr val="FFFFFF"/>
                </a:solidFill>
                <a:latin typeface="Calibri"/>
                <a:ea typeface="Calibri"/>
                <a:cs typeface="Calibri"/>
                <a:sym typeface="Calibri"/>
              </a:rPr>
              <a:t>Прецеденты</a:t>
            </a:r>
            <a:endParaRPr sz="2400">
              <a:latin typeface="Calibri"/>
              <a:ea typeface="Calibri"/>
              <a:cs typeface="Calibri"/>
              <a:sym typeface="Calibri"/>
            </a:endParaRPr>
          </a:p>
        </p:txBody>
      </p:sp>
      <p:sp>
        <p:nvSpPr>
          <p:cNvPr id="830" name="Google Shape;830;p114"/>
          <p:cNvSpPr txBox="1"/>
          <p:nvPr/>
        </p:nvSpPr>
        <p:spPr>
          <a:xfrm>
            <a:off x="3594100" y="1163643"/>
            <a:ext cx="1773000" cy="751200"/>
          </a:xfrm>
          <a:prstGeom prst="rect">
            <a:avLst/>
          </a:prstGeom>
          <a:solidFill>
            <a:srgbClr val="2E75B6"/>
          </a:solidFill>
          <a:ln>
            <a:noFill/>
          </a:ln>
        </p:spPr>
        <p:txBody>
          <a:bodyPr anchorCtr="0" anchor="t" bIns="0" lIns="0" spcFirstLastPara="1" rIns="0" wrap="square" tIns="12375">
            <a:spAutoFit/>
          </a:bodyPr>
          <a:lstStyle/>
          <a:p>
            <a:pPr indent="-101600" lvl="0" marL="215900" marR="114300" rtl="0" algn="l">
              <a:lnSpc>
                <a:spcPct val="100000"/>
              </a:lnSpc>
              <a:spcBef>
                <a:spcPts val="0"/>
              </a:spcBef>
              <a:spcAft>
                <a:spcPts val="0"/>
              </a:spcAft>
              <a:buNone/>
            </a:pPr>
            <a:r>
              <a:rPr lang="ru" sz="2400">
                <a:solidFill>
                  <a:srgbClr val="FFFFFF"/>
                </a:solidFill>
                <a:latin typeface="Calibri"/>
                <a:ea typeface="Calibri"/>
                <a:cs typeface="Calibri"/>
                <a:sym typeface="Calibri"/>
              </a:rPr>
              <a:t>Извлечение  признаков</a:t>
            </a:r>
            <a:endParaRPr sz="2400">
              <a:latin typeface="Calibri"/>
              <a:ea typeface="Calibri"/>
              <a:cs typeface="Calibri"/>
              <a:sym typeface="Calibri"/>
            </a:endParaRPr>
          </a:p>
        </p:txBody>
      </p:sp>
      <p:sp>
        <p:nvSpPr>
          <p:cNvPr id="831" name="Google Shape;831;p114"/>
          <p:cNvSpPr/>
          <p:nvPr/>
        </p:nvSpPr>
        <p:spPr>
          <a:xfrm>
            <a:off x="5986463" y="1160495"/>
            <a:ext cx="1584959" cy="770572"/>
          </a:xfrm>
          <a:custGeom>
            <a:rect b="b" l="l" r="r" t="t"/>
            <a:pathLst>
              <a:path extrusionOk="0" h="1027430" w="2113279">
                <a:moveTo>
                  <a:pt x="2113260" y="0"/>
                </a:moveTo>
                <a:lnTo>
                  <a:pt x="0" y="0"/>
                </a:lnTo>
                <a:lnTo>
                  <a:pt x="0" y="1026816"/>
                </a:lnTo>
                <a:lnTo>
                  <a:pt x="2113260" y="1026816"/>
                </a:lnTo>
                <a:lnTo>
                  <a:pt x="2113260"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32" name="Google Shape;832;p114"/>
          <p:cNvSpPr txBox="1"/>
          <p:nvPr/>
        </p:nvSpPr>
        <p:spPr>
          <a:xfrm>
            <a:off x="5986463" y="1160495"/>
            <a:ext cx="1584900" cy="369300"/>
          </a:xfrm>
          <a:prstGeom prst="rect">
            <a:avLst/>
          </a:prstGeom>
          <a:solidFill>
            <a:srgbClr val="2E75B6"/>
          </a:solidFill>
          <a:ln>
            <a:noFill/>
          </a:ln>
        </p:spPr>
        <p:txBody>
          <a:bodyPr anchorCtr="0" anchor="t" bIns="0" lIns="0" spcFirstLastPara="1" rIns="0" wrap="square" tIns="0">
            <a:spAutoFit/>
          </a:bodyPr>
          <a:lstStyle/>
          <a:p>
            <a:pPr indent="0" lvl="0" marL="165100" marR="0" rtl="0" algn="l">
              <a:lnSpc>
                <a:spcPct val="100000"/>
              </a:lnSpc>
              <a:spcBef>
                <a:spcPts val="0"/>
              </a:spcBef>
              <a:spcAft>
                <a:spcPts val="0"/>
              </a:spcAft>
              <a:buNone/>
            </a:pPr>
            <a:r>
              <a:rPr lang="ru" sz="2400">
                <a:solidFill>
                  <a:srgbClr val="FFFFFF"/>
                </a:solidFill>
                <a:latin typeface="Calibri"/>
                <a:ea typeface="Calibri"/>
                <a:cs typeface="Calibri"/>
                <a:sym typeface="Calibri"/>
              </a:rPr>
              <a:t>Обучение</a:t>
            </a:r>
            <a:endParaRPr sz="2400">
              <a:latin typeface="Calibri"/>
              <a:ea typeface="Calibri"/>
              <a:cs typeface="Calibri"/>
              <a:sym typeface="Calibri"/>
            </a:endParaRPr>
          </a:p>
        </p:txBody>
      </p:sp>
      <p:sp>
        <p:nvSpPr>
          <p:cNvPr id="833" name="Google Shape;833;p114"/>
          <p:cNvSpPr txBox="1"/>
          <p:nvPr/>
        </p:nvSpPr>
        <p:spPr>
          <a:xfrm>
            <a:off x="5986463" y="1543924"/>
            <a:ext cx="1584900" cy="369300"/>
          </a:xfrm>
          <a:prstGeom prst="rect">
            <a:avLst/>
          </a:prstGeom>
          <a:solidFill>
            <a:srgbClr val="2E75B6"/>
          </a:solidFill>
          <a:ln>
            <a:noFill/>
          </a:ln>
        </p:spPr>
        <p:txBody>
          <a:bodyPr anchorCtr="0" anchor="t" bIns="0" lIns="0" spcFirstLastPara="1" rIns="0" wrap="square" tIns="0">
            <a:spAutoFit/>
          </a:bodyPr>
          <a:lstStyle/>
          <a:p>
            <a:pPr indent="0" lvl="0" marL="127000" marR="0" rtl="0" algn="l">
              <a:lnSpc>
                <a:spcPct val="114062"/>
              </a:lnSpc>
              <a:spcBef>
                <a:spcPts val="0"/>
              </a:spcBef>
              <a:spcAft>
                <a:spcPts val="0"/>
              </a:spcAft>
              <a:buNone/>
            </a:pPr>
            <a:r>
              <a:rPr lang="ru" sz="2400">
                <a:solidFill>
                  <a:srgbClr val="FFFFFF"/>
                </a:solidFill>
                <a:latin typeface="Calibri"/>
                <a:ea typeface="Calibri"/>
                <a:cs typeface="Calibri"/>
                <a:sym typeface="Calibri"/>
              </a:rPr>
              <a:t>алгоритма</a:t>
            </a:r>
            <a:endParaRPr sz="2400">
              <a:latin typeface="Calibri"/>
              <a:ea typeface="Calibri"/>
              <a:cs typeface="Calibri"/>
              <a:sym typeface="Calibri"/>
            </a:endParaRPr>
          </a:p>
        </p:txBody>
      </p:sp>
      <p:sp>
        <p:nvSpPr>
          <p:cNvPr id="834" name="Google Shape;834;p114"/>
          <p:cNvSpPr/>
          <p:nvPr/>
        </p:nvSpPr>
        <p:spPr>
          <a:xfrm>
            <a:off x="3023917" y="1444048"/>
            <a:ext cx="489584" cy="246697"/>
          </a:xfrm>
          <a:custGeom>
            <a:rect b="b" l="l" r="r" t="t"/>
            <a:pathLst>
              <a:path extrusionOk="0" h="328930" w="652779">
                <a:moveTo>
                  <a:pt x="487958" y="0"/>
                </a:moveTo>
                <a:lnTo>
                  <a:pt x="487958" y="82182"/>
                </a:lnTo>
                <a:lnTo>
                  <a:pt x="0" y="82182"/>
                </a:lnTo>
                <a:lnTo>
                  <a:pt x="0" y="246548"/>
                </a:lnTo>
                <a:lnTo>
                  <a:pt x="487958" y="246548"/>
                </a:lnTo>
                <a:lnTo>
                  <a:pt x="487958" y="328731"/>
                </a:lnTo>
                <a:lnTo>
                  <a:pt x="652322" y="164365"/>
                </a:lnTo>
                <a:lnTo>
                  <a:pt x="487958"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35" name="Google Shape;835;p114"/>
          <p:cNvSpPr/>
          <p:nvPr/>
        </p:nvSpPr>
        <p:spPr>
          <a:xfrm>
            <a:off x="5432004" y="1458625"/>
            <a:ext cx="489584" cy="246698"/>
          </a:xfrm>
          <a:custGeom>
            <a:rect b="b" l="l" r="r" t="t"/>
            <a:pathLst>
              <a:path extrusionOk="0" h="328930" w="652779">
                <a:moveTo>
                  <a:pt x="487958" y="0"/>
                </a:moveTo>
                <a:lnTo>
                  <a:pt x="487958" y="82182"/>
                </a:lnTo>
                <a:lnTo>
                  <a:pt x="0" y="82182"/>
                </a:lnTo>
                <a:lnTo>
                  <a:pt x="0" y="246548"/>
                </a:lnTo>
                <a:lnTo>
                  <a:pt x="487958" y="246548"/>
                </a:lnTo>
                <a:lnTo>
                  <a:pt x="487958" y="328731"/>
                </a:lnTo>
                <a:lnTo>
                  <a:pt x="652322" y="164365"/>
                </a:lnTo>
                <a:lnTo>
                  <a:pt x="487958"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36" name="Google Shape;836;p114"/>
          <p:cNvSpPr/>
          <p:nvPr/>
        </p:nvSpPr>
        <p:spPr>
          <a:xfrm>
            <a:off x="6599838" y="1972838"/>
            <a:ext cx="358615" cy="202406"/>
          </a:xfrm>
          <a:custGeom>
            <a:rect b="b" l="l" r="r" t="t"/>
            <a:pathLst>
              <a:path extrusionOk="0" h="269875" w="478154">
                <a:moveTo>
                  <a:pt x="358195" y="0"/>
                </a:moveTo>
                <a:lnTo>
                  <a:pt x="119399" y="0"/>
                </a:lnTo>
                <a:lnTo>
                  <a:pt x="119399" y="134773"/>
                </a:lnTo>
                <a:lnTo>
                  <a:pt x="0" y="134773"/>
                </a:lnTo>
                <a:lnTo>
                  <a:pt x="238798" y="269547"/>
                </a:lnTo>
                <a:lnTo>
                  <a:pt x="477594" y="134773"/>
                </a:lnTo>
                <a:lnTo>
                  <a:pt x="358195" y="134773"/>
                </a:lnTo>
                <a:lnTo>
                  <a:pt x="358195"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37" name="Google Shape;837;p114"/>
          <p:cNvSpPr/>
          <p:nvPr/>
        </p:nvSpPr>
        <p:spPr>
          <a:xfrm>
            <a:off x="5934603" y="2233532"/>
            <a:ext cx="1688782" cy="789622"/>
          </a:xfrm>
          <a:custGeom>
            <a:rect b="b" l="l" r="r" t="t"/>
            <a:pathLst>
              <a:path extrusionOk="0" h="1052829" w="2251709">
                <a:moveTo>
                  <a:pt x="2251547" y="0"/>
                </a:moveTo>
                <a:lnTo>
                  <a:pt x="0" y="0"/>
                </a:lnTo>
                <a:lnTo>
                  <a:pt x="0" y="1052352"/>
                </a:lnTo>
                <a:lnTo>
                  <a:pt x="2251547" y="1052352"/>
                </a:lnTo>
                <a:lnTo>
                  <a:pt x="2251547"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38" name="Google Shape;838;p114"/>
          <p:cNvSpPr txBox="1"/>
          <p:nvPr/>
        </p:nvSpPr>
        <p:spPr>
          <a:xfrm>
            <a:off x="5934603" y="2233532"/>
            <a:ext cx="1689000" cy="378900"/>
          </a:xfrm>
          <a:prstGeom prst="rect">
            <a:avLst/>
          </a:prstGeom>
          <a:solidFill>
            <a:srgbClr val="2E75B6"/>
          </a:solidFill>
          <a:ln>
            <a:noFill/>
          </a:ln>
        </p:spPr>
        <p:txBody>
          <a:bodyPr anchorCtr="0" anchor="t" bIns="0" lIns="0" spcFirstLastPara="1" rIns="0" wrap="square" tIns="9525">
            <a:spAutoFit/>
          </a:bodyPr>
          <a:lstStyle/>
          <a:p>
            <a:pPr indent="0" lvl="0" marL="139700" marR="0" rtl="0" algn="l">
              <a:lnSpc>
                <a:spcPct val="100000"/>
              </a:lnSpc>
              <a:spcBef>
                <a:spcPts val="0"/>
              </a:spcBef>
              <a:spcAft>
                <a:spcPts val="0"/>
              </a:spcAft>
              <a:buNone/>
            </a:pPr>
            <a:r>
              <a:rPr lang="ru" sz="2400">
                <a:solidFill>
                  <a:srgbClr val="FFFFFF"/>
                </a:solidFill>
                <a:latin typeface="Calibri"/>
                <a:ea typeface="Calibri"/>
                <a:cs typeface="Calibri"/>
                <a:sym typeface="Calibri"/>
              </a:rPr>
              <a:t>Валидация</a:t>
            </a:r>
            <a:endParaRPr sz="2400">
              <a:latin typeface="Calibri"/>
              <a:ea typeface="Calibri"/>
              <a:cs typeface="Calibri"/>
              <a:sym typeface="Calibri"/>
            </a:endParaRPr>
          </a:p>
        </p:txBody>
      </p:sp>
      <p:sp>
        <p:nvSpPr>
          <p:cNvPr id="839" name="Google Shape;839;p114"/>
          <p:cNvSpPr txBox="1"/>
          <p:nvPr/>
        </p:nvSpPr>
        <p:spPr>
          <a:xfrm>
            <a:off x="5934603" y="2626537"/>
            <a:ext cx="1689000" cy="369300"/>
          </a:xfrm>
          <a:prstGeom prst="rect">
            <a:avLst/>
          </a:prstGeom>
          <a:solidFill>
            <a:srgbClr val="2E75B6"/>
          </a:solidFill>
          <a:ln>
            <a:noFill/>
          </a:ln>
        </p:spPr>
        <p:txBody>
          <a:bodyPr anchorCtr="0" anchor="t" bIns="0" lIns="0" spcFirstLastPara="1" rIns="0" wrap="square" tIns="0">
            <a:spAutoFit/>
          </a:bodyPr>
          <a:lstStyle/>
          <a:p>
            <a:pPr indent="0" lvl="0" marL="177800" marR="0" rtl="0" algn="l">
              <a:lnSpc>
                <a:spcPct val="114062"/>
              </a:lnSpc>
              <a:spcBef>
                <a:spcPts val="0"/>
              </a:spcBef>
              <a:spcAft>
                <a:spcPts val="0"/>
              </a:spcAft>
              <a:buNone/>
            </a:pPr>
            <a:r>
              <a:rPr lang="ru" sz="2400">
                <a:solidFill>
                  <a:srgbClr val="FFFFFF"/>
                </a:solidFill>
                <a:latin typeface="Calibri"/>
                <a:ea typeface="Calibri"/>
                <a:cs typeface="Calibri"/>
                <a:sym typeface="Calibri"/>
              </a:rPr>
              <a:t>алгоритма</a:t>
            </a:r>
            <a:endParaRPr sz="2400">
              <a:latin typeface="Calibri"/>
              <a:ea typeface="Calibri"/>
              <a:cs typeface="Calibri"/>
              <a:sym typeface="Calibri"/>
            </a:endParaRPr>
          </a:p>
        </p:txBody>
      </p:sp>
      <p:sp>
        <p:nvSpPr>
          <p:cNvPr id="840" name="Google Shape;840;p114"/>
          <p:cNvSpPr/>
          <p:nvPr/>
        </p:nvSpPr>
        <p:spPr>
          <a:xfrm>
            <a:off x="6599836" y="3100431"/>
            <a:ext cx="358615" cy="258127"/>
          </a:xfrm>
          <a:custGeom>
            <a:rect b="b" l="l" r="r" t="t"/>
            <a:pathLst>
              <a:path extrusionOk="0" h="344170" w="478154">
                <a:moveTo>
                  <a:pt x="358195" y="0"/>
                </a:moveTo>
                <a:lnTo>
                  <a:pt x="119397" y="0"/>
                </a:lnTo>
                <a:lnTo>
                  <a:pt x="119397" y="171908"/>
                </a:lnTo>
                <a:lnTo>
                  <a:pt x="0" y="171908"/>
                </a:lnTo>
                <a:lnTo>
                  <a:pt x="238796" y="343816"/>
                </a:lnTo>
                <a:lnTo>
                  <a:pt x="477594" y="171908"/>
                </a:lnTo>
                <a:lnTo>
                  <a:pt x="358195" y="171908"/>
                </a:lnTo>
                <a:lnTo>
                  <a:pt x="358195"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41" name="Google Shape;841;p114"/>
          <p:cNvSpPr txBox="1"/>
          <p:nvPr/>
        </p:nvSpPr>
        <p:spPr>
          <a:xfrm>
            <a:off x="5986461" y="3413605"/>
            <a:ext cx="1584900" cy="480900"/>
          </a:xfrm>
          <a:prstGeom prst="rect">
            <a:avLst/>
          </a:prstGeom>
          <a:solidFill>
            <a:srgbClr val="ED7D31"/>
          </a:solidFill>
          <a:ln>
            <a:noFill/>
          </a:ln>
        </p:spPr>
        <p:txBody>
          <a:bodyPr anchorCtr="0" anchor="t" bIns="0" lIns="0" spcFirstLastPara="1" rIns="0" wrap="square" tIns="110475">
            <a:spAutoFit/>
          </a:bodyPr>
          <a:lstStyle/>
          <a:p>
            <a:pPr indent="0" lvl="0" marL="457200" marR="0" rtl="0" algn="l">
              <a:lnSpc>
                <a:spcPct val="100000"/>
              </a:lnSpc>
              <a:spcBef>
                <a:spcPts val="0"/>
              </a:spcBef>
              <a:spcAft>
                <a:spcPts val="0"/>
              </a:spcAft>
              <a:buNone/>
            </a:pPr>
            <a:r>
              <a:rPr lang="ru" sz="2400">
                <a:solidFill>
                  <a:srgbClr val="FFFFFF"/>
                </a:solidFill>
                <a:latin typeface="Cambria Math"/>
                <a:ea typeface="Cambria Math"/>
                <a:cs typeface="Cambria Math"/>
                <a:sym typeface="Cambria Math"/>
              </a:rPr>
              <a:t>𝑎(𝑥)</a:t>
            </a:r>
            <a:endParaRPr sz="2400">
              <a:latin typeface="Cambria Math"/>
              <a:ea typeface="Cambria Math"/>
              <a:cs typeface="Cambria Math"/>
              <a:sym typeface="Cambria Math"/>
            </a:endParaRPr>
          </a:p>
        </p:txBody>
      </p:sp>
      <p:sp>
        <p:nvSpPr>
          <p:cNvPr id="842" name="Google Shape;842;p114"/>
          <p:cNvSpPr txBox="1"/>
          <p:nvPr/>
        </p:nvSpPr>
        <p:spPr>
          <a:xfrm>
            <a:off x="710578" y="2153750"/>
            <a:ext cx="21198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2400">
                <a:solidFill>
                  <a:srgbClr val="2F5597"/>
                </a:solidFill>
                <a:latin typeface="Calibri"/>
                <a:ea typeface="Calibri"/>
                <a:cs typeface="Calibri"/>
                <a:sym typeface="Calibri"/>
              </a:rPr>
              <a:t>Обучение</a:t>
            </a:r>
            <a:endParaRPr sz="2400">
              <a:latin typeface="Calibri"/>
              <a:ea typeface="Calibri"/>
              <a:cs typeface="Calibri"/>
              <a:sym typeface="Calibri"/>
            </a:endParaRPr>
          </a:p>
        </p:txBody>
      </p:sp>
      <p:sp>
        <p:nvSpPr>
          <p:cNvPr id="843" name="Google Shape;843;p11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7" name="Shape 847"/>
        <p:cNvGrpSpPr/>
        <p:nvPr/>
      </p:nvGrpSpPr>
      <p:grpSpPr>
        <a:xfrm>
          <a:off x="0" y="0"/>
          <a:ext cx="0" cy="0"/>
          <a:chOff x="0" y="0"/>
          <a:chExt cx="0" cy="0"/>
        </a:xfrm>
      </p:grpSpPr>
      <p:sp>
        <p:nvSpPr>
          <p:cNvPr id="848" name="Google Shape;848;p115"/>
          <p:cNvSpPr txBox="1"/>
          <p:nvPr>
            <p:ph type="title"/>
          </p:nvPr>
        </p:nvSpPr>
        <p:spPr>
          <a:xfrm>
            <a:off x="687704" y="458891"/>
            <a:ext cx="6354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Схема работы машинного обучения</a:t>
            </a:r>
            <a:endParaRPr sz="3300"/>
          </a:p>
        </p:txBody>
      </p:sp>
      <p:sp>
        <p:nvSpPr>
          <p:cNvPr id="849" name="Google Shape;849;p115"/>
          <p:cNvSpPr txBox="1"/>
          <p:nvPr/>
        </p:nvSpPr>
        <p:spPr>
          <a:xfrm>
            <a:off x="1037918" y="1320776"/>
            <a:ext cx="1921200" cy="435900"/>
          </a:xfrm>
          <a:prstGeom prst="rect">
            <a:avLst/>
          </a:prstGeom>
          <a:solidFill>
            <a:srgbClr val="2E75B6"/>
          </a:solidFill>
          <a:ln>
            <a:noFill/>
          </a:ln>
        </p:spPr>
        <p:txBody>
          <a:bodyPr anchorCtr="0" anchor="t" bIns="0" lIns="0" spcFirstLastPara="1" rIns="0" wrap="square" tIns="65725">
            <a:spAutoFit/>
          </a:bodyPr>
          <a:lstStyle/>
          <a:p>
            <a:pPr indent="0" lvl="0" marL="165100" marR="0" rtl="0" algn="l">
              <a:lnSpc>
                <a:spcPct val="100000"/>
              </a:lnSpc>
              <a:spcBef>
                <a:spcPts val="0"/>
              </a:spcBef>
              <a:spcAft>
                <a:spcPts val="0"/>
              </a:spcAft>
              <a:buNone/>
            </a:pPr>
            <a:r>
              <a:rPr lang="ru" sz="2400">
                <a:solidFill>
                  <a:srgbClr val="FFFFFF"/>
                </a:solidFill>
                <a:latin typeface="Calibri"/>
                <a:ea typeface="Calibri"/>
                <a:cs typeface="Calibri"/>
                <a:sym typeface="Calibri"/>
              </a:rPr>
              <a:t>Прецеденты</a:t>
            </a:r>
            <a:endParaRPr sz="2400">
              <a:latin typeface="Calibri"/>
              <a:ea typeface="Calibri"/>
              <a:cs typeface="Calibri"/>
              <a:sym typeface="Calibri"/>
            </a:endParaRPr>
          </a:p>
        </p:txBody>
      </p:sp>
      <p:sp>
        <p:nvSpPr>
          <p:cNvPr id="850" name="Google Shape;850;p115"/>
          <p:cNvSpPr txBox="1"/>
          <p:nvPr/>
        </p:nvSpPr>
        <p:spPr>
          <a:xfrm>
            <a:off x="3594100" y="1163643"/>
            <a:ext cx="1773000" cy="751200"/>
          </a:xfrm>
          <a:prstGeom prst="rect">
            <a:avLst/>
          </a:prstGeom>
          <a:solidFill>
            <a:srgbClr val="2E75B6"/>
          </a:solidFill>
          <a:ln>
            <a:noFill/>
          </a:ln>
        </p:spPr>
        <p:txBody>
          <a:bodyPr anchorCtr="0" anchor="t" bIns="0" lIns="0" spcFirstLastPara="1" rIns="0" wrap="square" tIns="12375">
            <a:spAutoFit/>
          </a:bodyPr>
          <a:lstStyle/>
          <a:p>
            <a:pPr indent="-101600" lvl="0" marL="215900" marR="114300" rtl="0" algn="l">
              <a:lnSpc>
                <a:spcPct val="100000"/>
              </a:lnSpc>
              <a:spcBef>
                <a:spcPts val="0"/>
              </a:spcBef>
              <a:spcAft>
                <a:spcPts val="0"/>
              </a:spcAft>
              <a:buNone/>
            </a:pPr>
            <a:r>
              <a:rPr lang="ru" sz="2400">
                <a:solidFill>
                  <a:srgbClr val="FFFFFF"/>
                </a:solidFill>
                <a:latin typeface="Calibri"/>
                <a:ea typeface="Calibri"/>
                <a:cs typeface="Calibri"/>
                <a:sym typeface="Calibri"/>
              </a:rPr>
              <a:t>Извлечение  признаков</a:t>
            </a:r>
            <a:endParaRPr sz="2400">
              <a:latin typeface="Calibri"/>
              <a:ea typeface="Calibri"/>
              <a:cs typeface="Calibri"/>
              <a:sym typeface="Calibri"/>
            </a:endParaRPr>
          </a:p>
        </p:txBody>
      </p:sp>
      <p:sp>
        <p:nvSpPr>
          <p:cNvPr id="851" name="Google Shape;851;p115"/>
          <p:cNvSpPr/>
          <p:nvPr/>
        </p:nvSpPr>
        <p:spPr>
          <a:xfrm>
            <a:off x="5986463" y="1160495"/>
            <a:ext cx="1584959" cy="770572"/>
          </a:xfrm>
          <a:custGeom>
            <a:rect b="b" l="l" r="r" t="t"/>
            <a:pathLst>
              <a:path extrusionOk="0" h="1027430" w="2113279">
                <a:moveTo>
                  <a:pt x="2113260" y="0"/>
                </a:moveTo>
                <a:lnTo>
                  <a:pt x="0" y="0"/>
                </a:lnTo>
                <a:lnTo>
                  <a:pt x="0" y="1026816"/>
                </a:lnTo>
                <a:lnTo>
                  <a:pt x="2113260" y="1026816"/>
                </a:lnTo>
                <a:lnTo>
                  <a:pt x="2113260"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2" name="Google Shape;852;p115"/>
          <p:cNvSpPr txBox="1"/>
          <p:nvPr/>
        </p:nvSpPr>
        <p:spPr>
          <a:xfrm>
            <a:off x="5986463" y="1160495"/>
            <a:ext cx="1584900" cy="369300"/>
          </a:xfrm>
          <a:prstGeom prst="rect">
            <a:avLst/>
          </a:prstGeom>
          <a:solidFill>
            <a:srgbClr val="2E75B6"/>
          </a:solidFill>
          <a:ln>
            <a:noFill/>
          </a:ln>
        </p:spPr>
        <p:txBody>
          <a:bodyPr anchorCtr="0" anchor="t" bIns="0" lIns="0" spcFirstLastPara="1" rIns="0" wrap="square" tIns="0">
            <a:spAutoFit/>
          </a:bodyPr>
          <a:lstStyle/>
          <a:p>
            <a:pPr indent="0" lvl="0" marL="165100" marR="0" rtl="0" algn="l">
              <a:lnSpc>
                <a:spcPct val="100000"/>
              </a:lnSpc>
              <a:spcBef>
                <a:spcPts val="0"/>
              </a:spcBef>
              <a:spcAft>
                <a:spcPts val="0"/>
              </a:spcAft>
              <a:buNone/>
            </a:pPr>
            <a:r>
              <a:rPr lang="ru" sz="2400">
                <a:solidFill>
                  <a:srgbClr val="FFFFFF"/>
                </a:solidFill>
                <a:latin typeface="Calibri"/>
                <a:ea typeface="Calibri"/>
                <a:cs typeface="Calibri"/>
                <a:sym typeface="Calibri"/>
              </a:rPr>
              <a:t>Обучение</a:t>
            </a:r>
            <a:endParaRPr sz="2400">
              <a:latin typeface="Calibri"/>
              <a:ea typeface="Calibri"/>
              <a:cs typeface="Calibri"/>
              <a:sym typeface="Calibri"/>
            </a:endParaRPr>
          </a:p>
        </p:txBody>
      </p:sp>
      <p:sp>
        <p:nvSpPr>
          <p:cNvPr id="853" name="Google Shape;853;p115"/>
          <p:cNvSpPr txBox="1"/>
          <p:nvPr/>
        </p:nvSpPr>
        <p:spPr>
          <a:xfrm>
            <a:off x="5986463" y="1543924"/>
            <a:ext cx="1584900" cy="369300"/>
          </a:xfrm>
          <a:prstGeom prst="rect">
            <a:avLst/>
          </a:prstGeom>
          <a:solidFill>
            <a:srgbClr val="2E75B6"/>
          </a:solidFill>
          <a:ln>
            <a:noFill/>
          </a:ln>
        </p:spPr>
        <p:txBody>
          <a:bodyPr anchorCtr="0" anchor="t" bIns="0" lIns="0" spcFirstLastPara="1" rIns="0" wrap="square" tIns="0">
            <a:spAutoFit/>
          </a:bodyPr>
          <a:lstStyle/>
          <a:p>
            <a:pPr indent="0" lvl="0" marL="127000" marR="0" rtl="0" algn="l">
              <a:lnSpc>
                <a:spcPct val="114062"/>
              </a:lnSpc>
              <a:spcBef>
                <a:spcPts val="0"/>
              </a:spcBef>
              <a:spcAft>
                <a:spcPts val="0"/>
              </a:spcAft>
              <a:buNone/>
            </a:pPr>
            <a:r>
              <a:rPr lang="ru" sz="2400">
                <a:solidFill>
                  <a:srgbClr val="FFFFFF"/>
                </a:solidFill>
                <a:latin typeface="Calibri"/>
                <a:ea typeface="Calibri"/>
                <a:cs typeface="Calibri"/>
                <a:sym typeface="Calibri"/>
              </a:rPr>
              <a:t>алгоритма</a:t>
            </a:r>
            <a:endParaRPr sz="2400">
              <a:latin typeface="Calibri"/>
              <a:ea typeface="Calibri"/>
              <a:cs typeface="Calibri"/>
              <a:sym typeface="Calibri"/>
            </a:endParaRPr>
          </a:p>
        </p:txBody>
      </p:sp>
      <p:sp>
        <p:nvSpPr>
          <p:cNvPr id="854" name="Google Shape;854;p115"/>
          <p:cNvSpPr txBox="1"/>
          <p:nvPr/>
        </p:nvSpPr>
        <p:spPr>
          <a:xfrm>
            <a:off x="1914394" y="3533081"/>
            <a:ext cx="2174100" cy="441000"/>
          </a:xfrm>
          <a:prstGeom prst="rect">
            <a:avLst/>
          </a:prstGeom>
          <a:solidFill>
            <a:srgbClr val="70AD47"/>
          </a:solidFill>
          <a:ln>
            <a:noFill/>
          </a:ln>
        </p:spPr>
        <p:txBody>
          <a:bodyPr anchorCtr="0" anchor="t" bIns="0" lIns="0" spcFirstLastPara="1" rIns="0" wrap="square" tIns="70950">
            <a:spAutoFit/>
          </a:bodyPr>
          <a:lstStyle/>
          <a:p>
            <a:pPr indent="0" lvl="0" marL="177800" marR="0" rtl="0" algn="l">
              <a:lnSpc>
                <a:spcPct val="100000"/>
              </a:lnSpc>
              <a:spcBef>
                <a:spcPts val="0"/>
              </a:spcBef>
              <a:spcAft>
                <a:spcPts val="0"/>
              </a:spcAft>
              <a:buNone/>
            </a:pPr>
            <a:r>
              <a:rPr lang="ru" sz="2400">
                <a:solidFill>
                  <a:srgbClr val="FFFFFF"/>
                </a:solidFill>
                <a:latin typeface="Calibri"/>
                <a:ea typeface="Calibri"/>
                <a:cs typeface="Calibri"/>
                <a:sym typeface="Calibri"/>
              </a:rPr>
              <a:t>Новый объект</a:t>
            </a:r>
            <a:endParaRPr sz="2400">
              <a:latin typeface="Calibri"/>
              <a:ea typeface="Calibri"/>
              <a:cs typeface="Calibri"/>
              <a:sym typeface="Calibri"/>
            </a:endParaRPr>
          </a:p>
        </p:txBody>
      </p:sp>
      <p:sp>
        <p:nvSpPr>
          <p:cNvPr id="855" name="Google Shape;855;p115"/>
          <p:cNvSpPr txBox="1"/>
          <p:nvPr/>
        </p:nvSpPr>
        <p:spPr>
          <a:xfrm>
            <a:off x="5765314" y="4507655"/>
            <a:ext cx="2027400" cy="407400"/>
          </a:xfrm>
          <a:prstGeom prst="rect">
            <a:avLst/>
          </a:prstGeom>
          <a:solidFill>
            <a:srgbClr val="70AD47"/>
          </a:solidFill>
          <a:ln>
            <a:noFill/>
          </a:ln>
        </p:spPr>
        <p:txBody>
          <a:bodyPr anchorCtr="0" anchor="t" bIns="0" lIns="0" spcFirstLastPara="1" rIns="0" wrap="square" tIns="37625">
            <a:spAutoFit/>
          </a:bodyPr>
          <a:lstStyle/>
          <a:p>
            <a:pPr indent="0" lvl="0" marL="101600" marR="0" rtl="0" algn="l">
              <a:lnSpc>
                <a:spcPct val="100000"/>
              </a:lnSpc>
              <a:spcBef>
                <a:spcPts val="0"/>
              </a:spcBef>
              <a:spcAft>
                <a:spcPts val="0"/>
              </a:spcAft>
              <a:buNone/>
            </a:pPr>
            <a:r>
              <a:rPr lang="ru" sz="2400">
                <a:solidFill>
                  <a:srgbClr val="FFFFFF"/>
                </a:solidFill>
                <a:latin typeface="Calibri"/>
                <a:ea typeface="Calibri"/>
                <a:cs typeface="Calibri"/>
                <a:sym typeface="Calibri"/>
              </a:rPr>
              <a:t>Предсказание</a:t>
            </a:r>
            <a:endParaRPr sz="2400">
              <a:latin typeface="Calibri"/>
              <a:ea typeface="Calibri"/>
              <a:cs typeface="Calibri"/>
              <a:sym typeface="Calibri"/>
            </a:endParaRPr>
          </a:p>
        </p:txBody>
      </p:sp>
      <p:sp>
        <p:nvSpPr>
          <p:cNvPr id="856" name="Google Shape;856;p115"/>
          <p:cNvSpPr/>
          <p:nvPr/>
        </p:nvSpPr>
        <p:spPr>
          <a:xfrm>
            <a:off x="3023917" y="1444048"/>
            <a:ext cx="489584" cy="246697"/>
          </a:xfrm>
          <a:custGeom>
            <a:rect b="b" l="l" r="r" t="t"/>
            <a:pathLst>
              <a:path extrusionOk="0" h="328930" w="652779">
                <a:moveTo>
                  <a:pt x="487958" y="0"/>
                </a:moveTo>
                <a:lnTo>
                  <a:pt x="487958" y="82182"/>
                </a:lnTo>
                <a:lnTo>
                  <a:pt x="0" y="82182"/>
                </a:lnTo>
                <a:lnTo>
                  <a:pt x="0" y="246548"/>
                </a:lnTo>
                <a:lnTo>
                  <a:pt x="487958" y="246548"/>
                </a:lnTo>
                <a:lnTo>
                  <a:pt x="487958" y="328731"/>
                </a:lnTo>
                <a:lnTo>
                  <a:pt x="652322" y="164365"/>
                </a:lnTo>
                <a:lnTo>
                  <a:pt x="487958"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7" name="Google Shape;857;p115"/>
          <p:cNvSpPr/>
          <p:nvPr/>
        </p:nvSpPr>
        <p:spPr>
          <a:xfrm>
            <a:off x="5432004" y="1458625"/>
            <a:ext cx="489584" cy="246698"/>
          </a:xfrm>
          <a:custGeom>
            <a:rect b="b" l="l" r="r" t="t"/>
            <a:pathLst>
              <a:path extrusionOk="0" h="328930" w="652779">
                <a:moveTo>
                  <a:pt x="487958" y="0"/>
                </a:moveTo>
                <a:lnTo>
                  <a:pt x="487958" y="82182"/>
                </a:lnTo>
                <a:lnTo>
                  <a:pt x="0" y="82182"/>
                </a:lnTo>
                <a:lnTo>
                  <a:pt x="0" y="246548"/>
                </a:lnTo>
                <a:lnTo>
                  <a:pt x="487958" y="246548"/>
                </a:lnTo>
                <a:lnTo>
                  <a:pt x="487958" y="328731"/>
                </a:lnTo>
                <a:lnTo>
                  <a:pt x="652322" y="164365"/>
                </a:lnTo>
                <a:lnTo>
                  <a:pt x="487958"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8" name="Google Shape;858;p115"/>
          <p:cNvSpPr/>
          <p:nvPr/>
        </p:nvSpPr>
        <p:spPr>
          <a:xfrm>
            <a:off x="6599838" y="1972838"/>
            <a:ext cx="358615" cy="202406"/>
          </a:xfrm>
          <a:custGeom>
            <a:rect b="b" l="l" r="r" t="t"/>
            <a:pathLst>
              <a:path extrusionOk="0" h="269875" w="478154">
                <a:moveTo>
                  <a:pt x="358195" y="0"/>
                </a:moveTo>
                <a:lnTo>
                  <a:pt x="119399" y="0"/>
                </a:lnTo>
                <a:lnTo>
                  <a:pt x="119399" y="134773"/>
                </a:lnTo>
                <a:lnTo>
                  <a:pt x="0" y="134773"/>
                </a:lnTo>
                <a:lnTo>
                  <a:pt x="238798" y="269547"/>
                </a:lnTo>
                <a:lnTo>
                  <a:pt x="477594" y="134773"/>
                </a:lnTo>
                <a:lnTo>
                  <a:pt x="358195" y="134773"/>
                </a:lnTo>
                <a:lnTo>
                  <a:pt x="358195"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59" name="Google Shape;859;p115"/>
          <p:cNvSpPr/>
          <p:nvPr/>
        </p:nvSpPr>
        <p:spPr>
          <a:xfrm>
            <a:off x="4271047" y="3644157"/>
            <a:ext cx="1625440" cy="311467"/>
          </a:xfrm>
          <a:custGeom>
            <a:rect b="b" l="l" r="r" t="t"/>
            <a:pathLst>
              <a:path extrusionOk="0" h="415289" w="2167254">
                <a:moveTo>
                  <a:pt x="1959292" y="0"/>
                </a:moveTo>
                <a:lnTo>
                  <a:pt x="1959292" y="103677"/>
                </a:lnTo>
                <a:lnTo>
                  <a:pt x="0" y="103677"/>
                </a:lnTo>
                <a:lnTo>
                  <a:pt x="0" y="311030"/>
                </a:lnTo>
                <a:lnTo>
                  <a:pt x="1959292" y="311030"/>
                </a:lnTo>
                <a:lnTo>
                  <a:pt x="1959292" y="414707"/>
                </a:lnTo>
                <a:lnTo>
                  <a:pt x="2166644" y="207354"/>
                </a:lnTo>
                <a:lnTo>
                  <a:pt x="1959292" y="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0" name="Google Shape;860;p115"/>
          <p:cNvSpPr/>
          <p:nvPr/>
        </p:nvSpPr>
        <p:spPr>
          <a:xfrm>
            <a:off x="6599839" y="4115384"/>
            <a:ext cx="358615" cy="314325"/>
          </a:xfrm>
          <a:custGeom>
            <a:rect b="b" l="l" r="r" t="t"/>
            <a:pathLst>
              <a:path extrusionOk="0" h="419100" w="478154">
                <a:moveTo>
                  <a:pt x="358193" y="0"/>
                </a:moveTo>
                <a:lnTo>
                  <a:pt x="119397" y="0"/>
                </a:lnTo>
                <a:lnTo>
                  <a:pt x="119397" y="209414"/>
                </a:lnTo>
                <a:lnTo>
                  <a:pt x="0" y="209414"/>
                </a:lnTo>
                <a:lnTo>
                  <a:pt x="238795" y="418828"/>
                </a:lnTo>
                <a:lnTo>
                  <a:pt x="477592" y="209414"/>
                </a:lnTo>
                <a:lnTo>
                  <a:pt x="358193" y="209414"/>
                </a:lnTo>
                <a:lnTo>
                  <a:pt x="358193" y="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1" name="Google Shape;861;p115"/>
          <p:cNvSpPr/>
          <p:nvPr/>
        </p:nvSpPr>
        <p:spPr>
          <a:xfrm>
            <a:off x="5934603" y="2233532"/>
            <a:ext cx="1688782" cy="789622"/>
          </a:xfrm>
          <a:custGeom>
            <a:rect b="b" l="l" r="r" t="t"/>
            <a:pathLst>
              <a:path extrusionOk="0" h="1052829" w="2251709">
                <a:moveTo>
                  <a:pt x="2251547" y="0"/>
                </a:moveTo>
                <a:lnTo>
                  <a:pt x="0" y="0"/>
                </a:lnTo>
                <a:lnTo>
                  <a:pt x="0" y="1052352"/>
                </a:lnTo>
                <a:lnTo>
                  <a:pt x="2251547" y="1052352"/>
                </a:lnTo>
                <a:lnTo>
                  <a:pt x="2251547"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2" name="Google Shape;862;p115"/>
          <p:cNvSpPr txBox="1"/>
          <p:nvPr/>
        </p:nvSpPr>
        <p:spPr>
          <a:xfrm>
            <a:off x="5934603" y="2233532"/>
            <a:ext cx="1689000" cy="378900"/>
          </a:xfrm>
          <a:prstGeom prst="rect">
            <a:avLst/>
          </a:prstGeom>
          <a:solidFill>
            <a:srgbClr val="2E75B6"/>
          </a:solidFill>
          <a:ln>
            <a:noFill/>
          </a:ln>
        </p:spPr>
        <p:txBody>
          <a:bodyPr anchorCtr="0" anchor="t" bIns="0" lIns="0" spcFirstLastPara="1" rIns="0" wrap="square" tIns="9525">
            <a:spAutoFit/>
          </a:bodyPr>
          <a:lstStyle/>
          <a:p>
            <a:pPr indent="0" lvl="0" marL="139700" marR="0" rtl="0" algn="l">
              <a:lnSpc>
                <a:spcPct val="100000"/>
              </a:lnSpc>
              <a:spcBef>
                <a:spcPts val="0"/>
              </a:spcBef>
              <a:spcAft>
                <a:spcPts val="0"/>
              </a:spcAft>
              <a:buNone/>
            </a:pPr>
            <a:r>
              <a:rPr lang="ru" sz="2400">
                <a:solidFill>
                  <a:srgbClr val="FFFFFF"/>
                </a:solidFill>
                <a:latin typeface="Calibri"/>
                <a:ea typeface="Calibri"/>
                <a:cs typeface="Calibri"/>
                <a:sym typeface="Calibri"/>
              </a:rPr>
              <a:t>Валидация</a:t>
            </a:r>
            <a:endParaRPr sz="2400">
              <a:latin typeface="Calibri"/>
              <a:ea typeface="Calibri"/>
              <a:cs typeface="Calibri"/>
              <a:sym typeface="Calibri"/>
            </a:endParaRPr>
          </a:p>
        </p:txBody>
      </p:sp>
      <p:sp>
        <p:nvSpPr>
          <p:cNvPr id="863" name="Google Shape;863;p115"/>
          <p:cNvSpPr txBox="1"/>
          <p:nvPr/>
        </p:nvSpPr>
        <p:spPr>
          <a:xfrm>
            <a:off x="5934603" y="2626537"/>
            <a:ext cx="1689000" cy="369300"/>
          </a:xfrm>
          <a:prstGeom prst="rect">
            <a:avLst/>
          </a:prstGeom>
          <a:solidFill>
            <a:srgbClr val="2E75B6"/>
          </a:solidFill>
          <a:ln>
            <a:noFill/>
          </a:ln>
        </p:spPr>
        <p:txBody>
          <a:bodyPr anchorCtr="0" anchor="t" bIns="0" lIns="0" spcFirstLastPara="1" rIns="0" wrap="square" tIns="0">
            <a:spAutoFit/>
          </a:bodyPr>
          <a:lstStyle/>
          <a:p>
            <a:pPr indent="0" lvl="0" marL="177800" marR="0" rtl="0" algn="l">
              <a:lnSpc>
                <a:spcPct val="114062"/>
              </a:lnSpc>
              <a:spcBef>
                <a:spcPts val="0"/>
              </a:spcBef>
              <a:spcAft>
                <a:spcPts val="0"/>
              </a:spcAft>
              <a:buNone/>
            </a:pPr>
            <a:r>
              <a:rPr lang="ru" sz="2400">
                <a:solidFill>
                  <a:srgbClr val="FFFFFF"/>
                </a:solidFill>
                <a:latin typeface="Calibri"/>
                <a:ea typeface="Calibri"/>
                <a:cs typeface="Calibri"/>
                <a:sym typeface="Calibri"/>
              </a:rPr>
              <a:t>алгоритма</a:t>
            </a:r>
            <a:endParaRPr sz="2400">
              <a:latin typeface="Calibri"/>
              <a:ea typeface="Calibri"/>
              <a:cs typeface="Calibri"/>
              <a:sym typeface="Calibri"/>
            </a:endParaRPr>
          </a:p>
        </p:txBody>
      </p:sp>
      <p:sp>
        <p:nvSpPr>
          <p:cNvPr id="864" name="Google Shape;864;p115"/>
          <p:cNvSpPr/>
          <p:nvPr/>
        </p:nvSpPr>
        <p:spPr>
          <a:xfrm>
            <a:off x="6599836" y="3100431"/>
            <a:ext cx="358615" cy="258127"/>
          </a:xfrm>
          <a:custGeom>
            <a:rect b="b" l="l" r="r" t="t"/>
            <a:pathLst>
              <a:path extrusionOk="0" h="344170" w="478154">
                <a:moveTo>
                  <a:pt x="358195" y="0"/>
                </a:moveTo>
                <a:lnTo>
                  <a:pt x="119397" y="0"/>
                </a:lnTo>
                <a:lnTo>
                  <a:pt x="119397" y="171908"/>
                </a:lnTo>
                <a:lnTo>
                  <a:pt x="0" y="171908"/>
                </a:lnTo>
                <a:lnTo>
                  <a:pt x="238796" y="343816"/>
                </a:lnTo>
                <a:lnTo>
                  <a:pt x="477594" y="171908"/>
                </a:lnTo>
                <a:lnTo>
                  <a:pt x="358195" y="171908"/>
                </a:lnTo>
                <a:lnTo>
                  <a:pt x="358195"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65" name="Google Shape;865;p115"/>
          <p:cNvSpPr txBox="1"/>
          <p:nvPr/>
        </p:nvSpPr>
        <p:spPr>
          <a:xfrm>
            <a:off x="5986461" y="3413605"/>
            <a:ext cx="1584900" cy="480900"/>
          </a:xfrm>
          <a:prstGeom prst="rect">
            <a:avLst/>
          </a:prstGeom>
          <a:solidFill>
            <a:srgbClr val="ED7D31"/>
          </a:solidFill>
          <a:ln>
            <a:noFill/>
          </a:ln>
        </p:spPr>
        <p:txBody>
          <a:bodyPr anchorCtr="0" anchor="t" bIns="0" lIns="0" spcFirstLastPara="1" rIns="0" wrap="square" tIns="110475">
            <a:spAutoFit/>
          </a:bodyPr>
          <a:lstStyle/>
          <a:p>
            <a:pPr indent="0" lvl="0" marL="457200" marR="0" rtl="0" algn="l">
              <a:lnSpc>
                <a:spcPct val="100000"/>
              </a:lnSpc>
              <a:spcBef>
                <a:spcPts val="0"/>
              </a:spcBef>
              <a:spcAft>
                <a:spcPts val="0"/>
              </a:spcAft>
              <a:buNone/>
            </a:pPr>
            <a:r>
              <a:rPr lang="ru" sz="2400">
                <a:solidFill>
                  <a:srgbClr val="FFFFFF"/>
                </a:solidFill>
                <a:latin typeface="Cambria Math"/>
                <a:ea typeface="Cambria Math"/>
                <a:cs typeface="Cambria Math"/>
                <a:sym typeface="Cambria Math"/>
              </a:rPr>
              <a:t>𝑎(𝑥)</a:t>
            </a:r>
            <a:endParaRPr sz="2400">
              <a:latin typeface="Cambria Math"/>
              <a:ea typeface="Cambria Math"/>
              <a:cs typeface="Cambria Math"/>
              <a:sym typeface="Cambria Math"/>
            </a:endParaRPr>
          </a:p>
        </p:txBody>
      </p:sp>
      <p:sp>
        <p:nvSpPr>
          <p:cNvPr id="866" name="Google Shape;866;p115"/>
          <p:cNvSpPr txBox="1"/>
          <p:nvPr/>
        </p:nvSpPr>
        <p:spPr>
          <a:xfrm>
            <a:off x="710585" y="4314625"/>
            <a:ext cx="16254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2400">
                <a:solidFill>
                  <a:srgbClr val="70AD47"/>
                </a:solidFill>
                <a:latin typeface="Calibri"/>
                <a:ea typeface="Calibri"/>
                <a:cs typeface="Calibri"/>
                <a:sym typeface="Calibri"/>
              </a:rPr>
              <a:t>Тест</a:t>
            </a:r>
            <a:endParaRPr sz="2400">
              <a:latin typeface="Calibri"/>
              <a:ea typeface="Calibri"/>
              <a:cs typeface="Calibri"/>
              <a:sym typeface="Calibri"/>
            </a:endParaRPr>
          </a:p>
        </p:txBody>
      </p:sp>
      <p:sp>
        <p:nvSpPr>
          <p:cNvPr id="867" name="Google Shape;867;p115"/>
          <p:cNvSpPr txBox="1"/>
          <p:nvPr/>
        </p:nvSpPr>
        <p:spPr>
          <a:xfrm>
            <a:off x="710578" y="2153750"/>
            <a:ext cx="21741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2400">
                <a:solidFill>
                  <a:srgbClr val="2F5597"/>
                </a:solidFill>
                <a:latin typeface="Calibri"/>
                <a:ea typeface="Calibri"/>
                <a:cs typeface="Calibri"/>
                <a:sym typeface="Calibri"/>
              </a:rPr>
              <a:t>Обучение</a:t>
            </a:r>
            <a:endParaRPr sz="2400">
              <a:latin typeface="Calibri"/>
              <a:ea typeface="Calibri"/>
              <a:cs typeface="Calibri"/>
              <a:sym typeface="Calibri"/>
            </a:endParaRPr>
          </a:p>
        </p:txBody>
      </p:sp>
      <p:sp>
        <p:nvSpPr>
          <p:cNvPr id="868" name="Google Shape;868;p11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2" name="Shape 872"/>
        <p:cNvGrpSpPr/>
        <p:nvPr/>
      </p:nvGrpSpPr>
      <p:grpSpPr>
        <a:xfrm>
          <a:off x="0" y="0"/>
          <a:ext cx="0" cy="0"/>
          <a:chOff x="0" y="0"/>
          <a:chExt cx="0" cy="0"/>
        </a:xfrm>
      </p:grpSpPr>
      <p:sp>
        <p:nvSpPr>
          <p:cNvPr id="873" name="Google Shape;873;p116"/>
          <p:cNvSpPr txBox="1"/>
          <p:nvPr>
            <p:ph type="title"/>
          </p:nvPr>
        </p:nvSpPr>
        <p:spPr>
          <a:xfrm>
            <a:off x="682942" y="2656046"/>
            <a:ext cx="5563500" cy="7023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t>Виды и примеры задач</a:t>
            </a:r>
            <a:endParaRPr/>
          </a:p>
        </p:txBody>
      </p:sp>
      <p:sp>
        <p:nvSpPr>
          <p:cNvPr id="874" name="Google Shape;874;p11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8" name="Shape 878"/>
        <p:cNvGrpSpPr/>
        <p:nvPr/>
      </p:nvGrpSpPr>
      <p:grpSpPr>
        <a:xfrm>
          <a:off x="0" y="0"/>
          <a:ext cx="0" cy="0"/>
          <a:chOff x="0" y="0"/>
          <a:chExt cx="0" cy="0"/>
        </a:xfrm>
      </p:grpSpPr>
      <p:sp>
        <p:nvSpPr>
          <p:cNvPr id="879" name="Google Shape;879;p117"/>
          <p:cNvSpPr txBox="1"/>
          <p:nvPr>
            <p:ph type="title"/>
          </p:nvPr>
        </p:nvSpPr>
        <p:spPr>
          <a:xfrm>
            <a:off x="687704" y="458891"/>
            <a:ext cx="1781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Регрессия</a:t>
            </a:r>
            <a:endParaRPr sz="3300"/>
          </a:p>
        </p:txBody>
      </p:sp>
      <p:sp>
        <p:nvSpPr>
          <p:cNvPr id="880" name="Google Shape;880;p117"/>
          <p:cNvSpPr txBox="1"/>
          <p:nvPr/>
        </p:nvSpPr>
        <p:spPr>
          <a:xfrm>
            <a:off x="687704" y="1284779"/>
            <a:ext cx="7417200" cy="14970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Вещественные ответы: </a:t>
            </a:r>
            <a:r>
              <a:rPr lang="ru" sz="2000">
                <a:latin typeface="Cambria Math"/>
                <a:ea typeface="Cambria Math"/>
                <a:cs typeface="Cambria Math"/>
                <a:sym typeface="Cambria Math"/>
              </a:rPr>
              <a:t>𝕐 =	ℝ</a:t>
            </a:r>
            <a:endParaRPr sz="2000">
              <a:latin typeface="Cambria Math"/>
              <a:ea typeface="Cambria Math"/>
              <a:cs typeface="Cambria Math"/>
              <a:sym typeface="Cambria Math"/>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(вещественные числа — числа с любой дробной частью)</a:t>
            </a:r>
            <a:endParaRPr sz="2000">
              <a:latin typeface="Calibri"/>
              <a:ea typeface="Calibri"/>
              <a:cs typeface="Calibri"/>
              <a:sym typeface="Calibri"/>
            </a:endParaRPr>
          </a:p>
          <a:p>
            <a:pPr indent="-165100" lvl="0" marL="177800" marR="0" rtl="0" algn="l">
              <a:lnSpc>
                <a:spcPct val="107692"/>
              </a:lnSpc>
              <a:spcBef>
                <a:spcPts val="800"/>
              </a:spcBef>
              <a:spcAft>
                <a:spcPts val="0"/>
              </a:spcAft>
              <a:buSzPts val="2000"/>
              <a:buFont typeface="Arial"/>
              <a:buChar char="•"/>
            </a:pPr>
            <a:r>
              <a:rPr lang="ru" sz="2000">
                <a:latin typeface="Calibri"/>
                <a:ea typeface="Calibri"/>
                <a:cs typeface="Calibri"/>
                <a:sym typeface="Calibri"/>
              </a:rPr>
              <a:t>Примеры: предсказание зарплат, стоимости недвижимости, объема  нефтедобычи…</a:t>
            </a:r>
            <a:endParaRPr sz="2000">
              <a:latin typeface="Calibri"/>
              <a:ea typeface="Calibri"/>
              <a:cs typeface="Calibri"/>
              <a:sym typeface="Calibri"/>
            </a:endParaRPr>
          </a:p>
        </p:txBody>
      </p:sp>
      <p:pic>
        <p:nvPicPr>
          <p:cNvPr id="881" name="Google Shape;881;p117"/>
          <p:cNvPicPr preferRelativeResize="0"/>
          <p:nvPr/>
        </p:nvPicPr>
        <p:blipFill rotWithShape="1">
          <a:blip r:embed="rId3">
            <a:alphaModFix/>
          </a:blip>
          <a:srcRect b="0" l="0" r="0" t="0"/>
          <a:stretch/>
        </p:blipFill>
        <p:spPr>
          <a:xfrm>
            <a:off x="2600325" y="2686050"/>
            <a:ext cx="3905250" cy="2419350"/>
          </a:xfrm>
          <a:prstGeom prst="rect">
            <a:avLst/>
          </a:prstGeom>
          <a:noFill/>
          <a:ln>
            <a:noFill/>
          </a:ln>
        </p:spPr>
      </p:pic>
      <p:sp>
        <p:nvSpPr>
          <p:cNvPr id="882" name="Google Shape;882;p11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6" name="Shape 886"/>
        <p:cNvGrpSpPr/>
        <p:nvPr/>
      </p:nvGrpSpPr>
      <p:grpSpPr>
        <a:xfrm>
          <a:off x="0" y="0"/>
          <a:ext cx="0" cy="0"/>
          <a:chOff x="0" y="0"/>
          <a:chExt cx="0" cy="0"/>
        </a:xfrm>
      </p:grpSpPr>
      <p:sp>
        <p:nvSpPr>
          <p:cNvPr id="887" name="Google Shape;887;p118"/>
          <p:cNvSpPr txBox="1"/>
          <p:nvPr>
            <p:ph type="title"/>
          </p:nvPr>
        </p:nvSpPr>
        <p:spPr>
          <a:xfrm>
            <a:off x="687698" y="458900"/>
            <a:ext cx="37839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Классификация</a:t>
            </a:r>
            <a:endParaRPr sz="3300"/>
          </a:p>
        </p:txBody>
      </p:sp>
      <p:sp>
        <p:nvSpPr>
          <p:cNvPr id="888" name="Google Shape;888;p118"/>
          <p:cNvSpPr/>
          <p:nvPr/>
        </p:nvSpPr>
        <p:spPr>
          <a:xfrm>
            <a:off x="3816197" y="1423492"/>
            <a:ext cx="19050" cy="225266"/>
          </a:xfrm>
          <a:custGeom>
            <a:rect b="b" l="l" r="r" t="t"/>
            <a:pathLst>
              <a:path extrusionOk="0" h="300355" w="25400">
                <a:moveTo>
                  <a:pt x="24829" y="0"/>
                </a:moveTo>
                <a:lnTo>
                  <a:pt x="0" y="0"/>
                </a:lnTo>
                <a:lnTo>
                  <a:pt x="0" y="300050"/>
                </a:lnTo>
                <a:lnTo>
                  <a:pt x="24829" y="300050"/>
                </a:lnTo>
                <a:lnTo>
                  <a:pt x="248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89" name="Google Shape;889;p118"/>
          <p:cNvSpPr/>
          <p:nvPr/>
        </p:nvSpPr>
        <p:spPr>
          <a:xfrm>
            <a:off x="3574739" y="1423492"/>
            <a:ext cx="19050" cy="225266"/>
          </a:xfrm>
          <a:custGeom>
            <a:rect b="b" l="l" r="r" t="t"/>
            <a:pathLst>
              <a:path extrusionOk="0" h="300355" w="25400">
                <a:moveTo>
                  <a:pt x="24829" y="0"/>
                </a:moveTo>
                <a:lnTo>
                  <a:pt x="0" y="0"/>
                </a:lnTo>
                <a:lnTo>
                  <a:pt x="0" y="300050"/>
                </a:lnTo>
                <a:lnTo>
                  <a:pt x="24829" y="300050"/>
                </a:lnTo>
                <a:lnTo>
                  <a:pt x="248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890" name="Google Shape;890;p118"/>
          <p:cNvSpPr txBox="1"/>
          <p:nvPr/>
        </p:nvSpPr>
        <p:spPr>
          <a:xfrm>
            <a:off x="687704" y="1284779"/>
            <a:ext cx="7316100" cy="18723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Конечное число ответов:	</a:t>
            </a:r>
            <a:r>
              <a:rPr lang="ru" sz="2000">
                <a:latin typeface="Cambria Math"/>
                <a:ea typeface="Cambria Math"/>
                <a:cs typeface="Cambria Math"/>
                <a:sym typeface="Cambria Math"/>
              </a:rPr>
              <a:t>𝕐	&lt; ∞</a:t>
            </a:r>
            <a:endParaRPr sz="2000">
              <a:latin typeface="Cambria Math"/>
              <a:ea typeface="Cambria Math"/>
              <a:cs typeface="Cambria Math"/>
              <a:sym typeface="Cambria Math"/>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Бинарная классификация: </a:t>
            </a:r>
            <a:r>
              <a:rPr lang="ru" sz="2000">
                <a:latin typeface="Cambria Math"/>
                <a:ea typeface="Cambria Math"/>
                <a:cs typeface="Cambria Math"/>
                <a:sym typeface="Cambria Math"/>
              </a:rPr>
              <a:t>𝕐 = {−1, +1}</a:t>
            </a:r>
            <a:endParaRPr sz="2000">
              <a:latin typeface="Cambria Math"/>
              <a:ea typeface="Cambria Math"/>
              <a:cs typeface="Cambria Math"/>
              <a:sym typeface="Cambria Math"/>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Многоклассовая классификация: </a:t>
            </a:r>
            <a:r>
              <a:rPr lang="ru" sz="2000">
                <a:latin typeface="Cambria Math"/>
                <a:ea typeface="Cambria Math"/>
                <a:cs typeface="Cambria Math"/>
                <a:sym typeface="Cambria Math"/>
              </a:rPr>
              <a:t>𝕐 = {1, 2, … , 𝐾}</a:t>
            </a:r>
            <a:endParaRPr sz="2000">
              <a:latin typeface="Cambria Math"/>
              <a:ea typeface="Cambria Math"/>
              <a:cs typeface="Cambria Math"/>
              <a:sym typeface="Cambria Math"/>
            </a:endParaRPr>
          </a:p>
          <a:p>
            <a:pPr indent="-165100" lvl="0" marL="177800" marR="0" rtl="0" algn="l">
              <a:lnSpc>
                <a:spcPct val="108846"/>
              </a:lnSpc>
              <a:spcBef>
                <a:spcPts val="800"/>
              </a:spcBef>
              <a:spcAft>
                <a:spcPts val="0"/>
              </a:spcAft>
              <a:buSzPts val="2000"/>
              <a:buFont typeface="Arial"/>
              <a:buChar char="•"/>
            </a:pPr>
            <a:r>
              <a:rPr lang="ru" sz="2000">
                <a:latin typeface="Calibri"/>
                <a:ea typeface="Calibri"/>
                <a:cs typeface="Calibri"/>
                <a:sym typeface="Calibri"/>
              </a:rPr>
              <a:t>Примеры: кредитный скоринг, предсказание оттока, категоризация  писем, определение объекта на фото…</a:t>
            </a:r>
            <a:endParaRPr sz="2000">
              <a:latin typeface="Calibri"/>
              <a:ea typeface="Calibri"/>
              <a:cs typeface="Calibri"/>
              <a:sym typeface="Calibri"/>
            </a:endParaRPr>
          </a:p>
        </p:txBody>
      </p:sp>
      <p:pic>
        <p:nvPicPr>
          <p:cNvPr id="891" name="Google Shape;891;p118"/>
          <p:cNvPicPr preferRelativeResize="0"/>
          <p:nvPr/>
        </p:nvPicPr>
        <p:blipFill rotWithShape="1">
          <a:blip r:embed="rId3">
            <a:alphaModFix/>
          </a:blip>
          <a:srcRect b="0" l="0" r="0" t="0"/>
          <a:stretch/>
        </p:blipFill>
        <p:spPr>
          <a:xfrm>
            <a:off x="1888886" y="3214688"/>
            <a:ext cx="2998578" cy="1689497"/>
          </a:xfrm>
          <a:prstGeom prst="rect">
            <a:avLst/>
          </a:prstGeom>
          <a:noFill/>
          <a:ln>
            <a:noFill/>
          </a:ln>
        </p:spPr>
      </p:pic>
      <p:pic>
        <p:nvPicPr>
          <p:cNvPr id="892" name="Google Shape;892;p118"/>
          <p:cNvPicPr preferRelativeResize="0"/>
          <p:nvPr/>
        </p:nvPicPr>
        <p:blipFill rotWithShape="1">
          <a:blip r:embed="rId4">
            <a:alphaModFix/>
          </a:blip>
          <a:srcRect b="0" l="0" r="0" t="0"/>
          <a:stretch/>
        </p:blipFill>
        <p:spPr>
          <a:xfrm>
            <a:off x="5272013" y="3182126"/>
            <a:ext cx="2051814" cy="1722058"/>
          </a:xfrm>
          <a:prstGeom prst="rect">
            <a:avLst/>
          </a:prstGeom>
          <a:noFill/>
          <a:ln>
            <a:noFill/>
          </a:ln>
        </p:spPr>
      </p:pic>
      <p:sp>
        <p:nvSpPr>
          <p:cNvPr id="893" name="Google Shape;893;p11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7" name="Shape 897"/>
        <p:cNvGrpSpPr/>
        <p:nvPr/>
      </p:nvGrpSpPr>
      <p:grpSpPr>
        <a:xfrm>
          <a:off x="0" y="0"/>
          <a:ext cx="0" cy="0"/>
          <a:chOff x="0" y="0"/>
          <a:chExt cx="0" cy="0"/>
        </a:xfrm>
      </p:grpSpPr>
      <p:sp>
        <p:nvSpPr>
          <p:cNvPr id="898" name="Google Shape;898;p119"/>
          <p:cNvSpPr txBox="1"/>
          <p:nvPr>
            <p:ph type="title"/>
          </p:nvPr>
        </p:nvSpPr>
        <p:spPr>
          <a:xfrm>
            <a:off x="687697" y="458900"/>
            <a:ext cx="46497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Кластеризация</a:t>
            </a:r>
            <a:endParaRPr sz="3300"/>
          </a:p>
        </p:txBody>
      </p:sp>
      <p:sp>
        <p:nvSpPr>
          <p:cNvPr id="899" name="Google Shape;899;p119"/>
          <p:cNvSpPr txBox="1"/>
          <p:nvPr/>
        </p:nvSpPr>
        <p:spPr>
          <a:xfrm>
            <a:off x="687704" y="1284779"/>
            <a:ext cx="6608100" cy="22224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lang="ru" sz="2000">
                <a:latin typeface="Cambria Math"/>
                <a:ea typeface="Cambria Math"/>
                <a:cs typeface="Cambria Math"/>
                <a:sym typeface="Cambria Math"/>
              </a:rPr>
              <a:t>𝕐 </a:t>
            </a:r>
            <a:r>
              <a:rPr lang="ru" sz="2000">
                <a:latin typeface="Calibri"/>
                <a:ea typeface="Calibri"/>
                <a:cs typeface="Calibri"/>
                <a:sym typeface="Calibri"/>
              </a:rPr>
              <a:t>— отсутствует</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Нужно найти группы похожих объектов</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Сколько таких групп?</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Как измерить качество?</a:t>
            </a:r>
            <a:endParaRPr sz="2000">
              <a:latin typeface="Calibri"/>
              <a:ea typeface="Calibri"/>
              <a:cs typeface="Calibri"/>
              <a:sym typeface="Calibri"/>
            </a:endParaRPr>
          </a:p>
          <a:p>
            <a:pPr indent="0" lvl="0" marL="0" marR="0" rtl="0" algn="l">
              <a:lnSpc>
                <a:spcPct val="100000"/>
              </a:lnSpc>
              <a:spcBef>
                <a:spcPts val="0"/>
              </a:spcBef>
              <a:spcAft>
                <a:spcPts val="0"/>
              </a:spcAft>
              <a:buSzPts val="2700"/>
              <a:buFont typeface="Arial"/>
              <a:buNone/>
            </a:pPr>
            <a:r>
              <a:t/>
            </a:r>
            <a:endParaRPr sz="2700">
              <a:latin typeface="Calibri"/>
              <a:ea typeface="Calibri"/>
              <a:cs typeface="Calibri"/>
              <a:sym typeface="Calibri"/>
            </a:endParaRPr>
          </a:p>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Пример: сегментация пользователей мобильного оператора</a:t>
            </a:r>
            <a:endParaRPr sz="2000">
              <a:latin typeface="Calibri"/>
              <a:ea typeface="Calibri"/>
              <a:cs typeface="Calibri"/>
              <a:sym typeface="Calibri"/>
            </a:endParaRPr>
          </a:p>
        </p:txBody>
      </p:sp>
      <p:sp>
        <p:nvSpPr>
          <p:cNvPr id="900" name="Google Shape;900;p11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513000" y="606140"/>
            <a:ext cx="5670000" cy="27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400"/>
              <a:buFont typeface="Gill Sans"/>
              <a:buNone/>
            </a:pPr>
            <a:r>
              <a:rPr lang="ru"/>
              <a:t>ПОДГОТОВКА ДАННЫХ</a:t>
            </a:r>
            <a:endParaRPr/>
          </a:p>
        </p:txBody>
      </p:sp>
      <p:sp>
        <p:nvSpPr>
          <p:cNvPr id="295" name="Google Shape;295;p48"/>
          <p:cNvSpPr/>
          <p:nvPr>
            <p:ph idx="12" type="sldNum"/>
          </p:nvPr>
        </p:nvSpPr>
        <p:spPr>
          <a:xfrm>
            <a:off x="8681823" y="4681323"/>
            <a:ext cx="203100" cy="203100"/>
          </a:xfrm>
          <a:prstGeom prst="ellipse">
            <a:avLst/>
          </a:prstGeom>
          <a:solidFill>
            <a:schemeClr val="accent1"/>
          </a:solidFill>
          <a:ln>
            <a:noFill/>
          </a:ln>
        </p:spPr>
        <p:txBody>
          <a:bodyPr anchorCtr="0" anchor="ctr" bIns="0" lIns="0" spcFirstLastPara="1" rIns="0" wrap="square" tIns="0">
            <a:normAutofit lnSpcReduction="10000"/>
          </a:bodyPr>
          <a:lstStyle/>
          <a:p>
            <a:pPr indent="0" lvl="0" marL="0" rtl="0" algn="ctr">
              <a:spcBef>
                <a:spcPts val="0"/>
              </a:spcBef>
              <a:spcAft>
                <a:spcPts val="0"/>
              </a:spcAft>
              <a:buNone/>
            </a:pPr>
            <a:fld id="{00000000-1234-1234-1234-123412341234}" type="slidenum">
              <a:rPr lang="ru"/>
              <a:t>‹#›</a:t>
            </a:fld>
            <a:endParaRPr/>
          </a:p>
        </p:txBody>
      </p:sp>
      <p:sp>
        <p:nvSpPr>
          <p:cNvPr id="296" name="Google Shape;296;p48"/>
          <p:cNvSpPr txBox="1"/>
          <p:nvPr>
            <p:ph idx="1" type="body"/>
          </p:nvPr>
        </p:nvSpPr>
        <p:spPr>
          <a:xfrm>
            <a:off x="513160" y="1054232"/>
            <a:ext cx="5669700" cy="27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700"/>
              <a:buNone/>
            </a:pPr>
            <a:r>
              <a:rPr lang="ru"/>
              <a:t>Data preparation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4" name="Shape 904"/>
        <p:cNvGrpSpPr/>
        <p:nvPr/>
      </p:nvGrpSpPr>
      <p:grpSpPr>
        <a:xfrm>
          <a:off x="0" y="0"/>
          <a:ext cx="0" cy="0"/>
          <a:chOff x="0" y="0"/>
          <a:chExt cx="0" cy="0"/>
        </a:xfrm>
      </p:grpSpPr>
      <p:sp>
        <p:nvSpPr>
          <p:cNvPr id="905" name="Google Shape;905;p120"/>
          <p:cNvSpPr txBox="1"/>
          <p:nvPr>
            <p:ph type="title"/>
          </p:nvPr>
        </p:nvSpPr>
        <p:spPr>
          <a:xfrm>
            <a:off x="687704" y="458891"/>
            <a:ext cx="2634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Ранжирование</a:t>
            </a:r>
            <a:endParaRPr sz="3300"/>
          </a:p>
        </p:txBody>
      </p:sp>
      <p:sp>
        <p:nvSpPr>
          <p:cNvPr id="906" name="Google Shape;906;p120"/>
          <p:cNvSpPr txBox="1"/>
          <p:nvPr/>
        </p:nvSpPr>
        <p:spPr>
          <a:xfrm>
            <a:off x="687704" y="1349549"/>
            <a:ext cx="3820200" cy="2848500"/>
          </a:xfrm>
          <a:prstGeom prst="rect">
            <a:avLst/>
          </a:prstGeom>
          <a:noFill/>
          <a:ln>
            <a:noFill/>
          </a:ln>
        </p:spPr>
        <p:txBody>
          <a:bodyPr anchorCtr="0" anchor="t" bIns="0" lIns="0" spcFirstLastPara="1" rIns="0" wrap="square" tIns="43800">
            <a:spAutoFit/>
          </a:bodyPr>
          <a:lstStyle/>
          <a:p>
            <a:pPr indent="-165100" lvl="0" marL="177800" marR="0" rtl="0" algn="l">
              <a:lnSpc>
                <a:spcPct val="107692"/>
              </a:lnSpc>
              <a:spcBef>
                <a:spcPts val="0"/>
              </a:spcBef>
              <a:spcAft>
                <a:spcPts val="0"/>
              </a:spcAft>
              <a:buSzPts val="2000"/>
              <a:buFont typeface="Arial"/>
              <a:buChar char="•"/>
            </a:pPr>
            <a:r>
              <a:rPr lang="ru" sz="2000">
                <a:latin typeface="Calibri"/>
                <a:ea typeface="Calibri"/>
                <a:cs typeface="Calibri"/>
                <a:sym typeface="Calibri"/>
              </a:rPr>
              <a:t>Нужно не предсказать величину, а  правильно упорядочить объекты</a:t>
            </a:r>
            <a:endParaRPr sz="2000">
              <a:latin typeface="Calibri"/>
              <a:ea typeface="Calibri"/>
              <a:cs typeface="Calibri"/>
              <a:sym typeface="Calibri"/>
            </a:endParaRPr>
          </a:p>
          <a:p>
            <a:pPr indent="-165100" lvl="0" marL="177800" marR="0" rtl="0" algn="l">
              <a:lnSpc>
                <a:spcPct val="100000"/>
              </a:lnSpc>
              <a:spcBef>
                <a:spcPts val="500"/>
              </a:spcBef>
              <a:spcAft>
                <a:spcPts val="0"/>
              </a:spcAft>
              <a:buSzPts val="2000"/>
              <a:buFont typeface="Arial"/>
              <a:buChar char="•"/>
            </a:pPr>
            <a:r>
              <a:rPr lang="ru" sz="2000">
                <a:latin typeface="Calibri"/>
                <a:ea typeface="Calibri"/>
                <a:cs typeface="Calibri"/>
                <a:sym typeface="Calibri"/>
              </a:rPr>
              <a:t>Примеры:</a:t>
            </a:r>
            <a:endParaRPr sz="2000">
              <a:latin typeface="Calibri"/>
              <a:ea typeface="Calibri"/>
              <a:cs typeface="Calibri"/>
              <a:sym typeface="Calibri"/>
            </a:endParaRPr>
          </a:p>
          <a:p>
            <a:pPr indent="-165100" lvl="1" marL="520700" marR="546100" rtl="0" algn="l">
              <a:lnSpc>
                <a:spcPct val="108846"/>
              </a:lnSpc>
              <a:spcBef>
                <a:spcPts val="500"/>
              </a:spcBef>
              <a:spcAft>
                <a:spcPts val="0"/>
              </a:spcAft>
              <a:buSzPts val="2000"/>
              <a:buFont typeface="Arial"/>
              <a:buChar char="•"/>
            </a:pPr>
            <a:r>
              <a:rPr b="0" i="0" lang="ru" sz="2000" u="none" cap="none" strike="noStrike">
                <a:latin typeface="Calibri"/>
                <a:ea typeface="Calibri"/>
                <a:cs typeface="Calibri"/>
                <a:sym typeface="Calibri"/>
              </a:rPr>
              <a:t>Ранжирование поисковой  выдачи</a:t>
            </a:r>
            <a:endParaRPr b="0" i="0" sz="2000" u="none" cap="none" strike="noStrike">
              <a:latin typeface="Calibri"/>
              <a:ea typeface="Calibri"/>
              <a:cs typeface="Calibri"/>
              <a:sym typeface="Calibri"/>
            </a:endParaRPr>
          </a:p>
          <a:p>
            <a:pPr indent="-165100" lvl="1" marL="520700" marR="355600" rtl="0" algn="l">
              <a:lnSpc>
                <a:spcPct val="107692"/>
              </a:lnSpc>
              <a:spcBef>
                <a:spcPts val="500"/>
              </a:spcBef>
              <a:spcAft>
                <a:spcPts val="0"/>
              </a:spcAft>
              <a:buSzPts val="2000"/>
              <a:buFont typeface="Arial"/>
              <a:buChar char="•"/>
            </a:pPr>
            <a:r>
              <a:rPr b="0" i="0" lang="ru" sz="2000" u="none" cap="none" strike="noStrike">
                <a:latin typeface="Calibri"/>
                <a:ea typeface="Calibri"/>
                <a:cs typeface="Calibri"/>
                <a:sym typeface="Calibri"/>
              </a:rPr>
              <a:t>Ранжирование товаров в  рекомендательной системе</a:t>
            </a:r>
            <a:endParaRPr b="0" i="0" sz="2000" u="none" cap="none" strike="noStrike">
              <a:latin typeface="Calibri"/>
              <a:ea typeface="Calibri"/>
              <a:cs typeface="Calibri"/>
              <a:sym typeface="Calibri"/>
            </a:endParaRPr>
          </a:p>
        </p:txBody>
      </p:sp>
      <p:pic>
        <p:nvPicPr>
          <p:cNvPr id="907" name="Google Shape;907;p120"/>
          <p:cNvPicPr preferRelativeResize="0"/>
          <p:nvPr/>
        </p:nvPicPr>
        <p:blipFill rotWithShape="1">
          <a:blip r:embed="rId3">
            <a:alphaModFix/>
          </a:blip>
          <a:srcRect b="0" l="0" r="0" t="0"/>
          <a:stretch/>
        </p:blipFill>
        <p:spPr>
          <a:xfrm>
            <a:off x="4875916" y="1343536"/>
            <a:ext cx="3875961" cy="2753973"/>
          </a:xfrm>
          <a:prstGeom prst="rect">
            <a:avLst/>
          </a:prstGeom>
          <a:noFill/>
          <a:ln>
            <a:noFill/>
          </a:ln>
        </p:spPr>
      </p:pic>
      <p:sp>
        <p:nvSpPr>
          <p:cNvPr id="908" name="Google Shape;908;p120"/>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2" name="Shape 912"/>
        <p:cNvGrpSpPr/>
        <p:nvPr/>
      </p:nvGrpSpPr>
      <p:grpSpPr>
        <a:xfrm>
          <a:off x="0" y="0"/>
          <a:ext cx="0" cy="0"/>
          <a:chOff x="0" y="0"/>
          <a:chExt cx="0" cy="0"/>
        </a:xfrm>
      </p:grpSpPr>
      <p:sp>
        <p:nvSpPr>
          <p:cNvPr id="913" name="Google Shape;913;p121"/>
          <p:cNvSpPr txBox="1"/>
          <p:nvPr>
            <p:ph type="title"/>
          </p:nvPr>
        </p:nvSpPr>
        <p:spPr>
          <a:xfrm>
            <a:off x="687704" y="458891"/>
            <a:ext cx="50334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Рекомендательные системы</a:t>
            </a:r>
            <a:endParaRPr sz="3300"/>
          </a:p>
        </p:txBody>
      </p:sp>
      <p:sp>
        <p:nvSpPr>
          <p:cNvPr id="914" name="Google Shape;914;p121"/>
          <p:cNvSpPr txBox="1"/>
          <p:nvPr/>
        </p:nvSpPr>
        <p:spPr>
          <a:xfrm>
            <a:off x="687704" y="1284779"/>
            <a:ext cx="7317000" cy="1125000"/>
          </a:xfrm>
          <a:prstGeom prst="rect">
            <a:avLst/>
          </a:prstGeom>
          <a:noFill/>
          <a:ln>
            <a:noFill/>
          </a:ln>
        </p:spPr>
        <p:txBody>
          <a:bodyPr anchorCtr="0" anchor="t" bIns="0" lIns="0" spcFirstLastPara="1" rIns="0" wrap="square" tIns="74300">
            <a:spAutoFit/>
          </a:bodyPr>
          <a:lstStyle/>
          <a:p>
            <a:pPr indent="-165100" lvl="0" marL="177800" marR="0" rtl="0" algn="l">
              <a:lnSpc>
                <a:spcPct val="100000"/>
              </a:lnSpc>
              <a:spcBef>
                <a:spcPts val="0"/>
              </a:spcBef>
              <a:spcAft>
                <a:spcPts val="0"/>
              </a:spcAft>
              <a:buSzPts val="2000"/>
              <a:buFont typeface="Arial"/>
              <a:buChar char="•"/>
            </a:pPr>
            <a:r>
              <a:rPr lang="ru" sz="2000">
                <a:latin typeface="Calibri"/>
                <a:ea typeface="Calibri"/>
                <a:cs typeface="Calibri"/>
                <a:sym typeface="Calibri"/>
              </a:rPr>
              <a:t>Полки рекомендаций на Amazon генерируют 35% от всех покупок</a:t>
            </a:r>
            <a:endParaRPr sz="2000">
              <a:latin typeface="Calibri"/>
              <a:ea typeface="Calibri"/>
              <a:cs typeface="Calibri"/>
              <a:sym typeface="Calibri"/>
            </a:endParaRPr>
          </a:p>
          <a:p>
            <a:pPr indent="-165100" lvl="0" marL="177800" marR="0" rtl="0" algn="l">
              <a:lnSpc>
                <a:spcPct val="107692"/>
              </a:lnSpc>
              <a:spcBef>
                <a:spcPts val="800"/>
              </a:spcBef>
              <a:spcAft>
                <a:spcPts val="0"/>
              </a:spcAft>
              <a:buSzPts val="2000"/>
              <a:buFont typeface="Arial"/>
              <a:buChar char="•"/>
            </a:pPr>
            <a:r>
              <a:rPr lang="ru" sz="2000">
                <a:latin typeface="Calibri"/>
                <a:ea typeface="Calibri"/>
                <a:cs typeface="Calibri"/>
                <a:sym typeface="Calibri"/>
              </a:rPr>
              <a:t>Рекомендации	на основе машинного обучения и анализа больших  объёмов данных</a:t>
            </a:r>
            <a:endParaRPr sz="2000">
              <a:latin typeface="Calibri"/>
              <a:ea typeface="Calibri"/>
              <a:cs typeface="Calibri"/>
              <a:sym typeface="Calibri"/>
            </a:endParaRPr>
          </a:p>
        </p:txBody>
      </p:sp>
      <p:pic>
        <p:nvPicPr>
          <p:cNvPr id="915" name="Google Shape;915;p121"/>
          <p:cNvPicPr preferRelativeResize="0"/>
          <p:nvPr/>
        </p:nvPicPr>
        <p:blipFill rotWithShape="1">
          <a:blip r:embed="rId3">
            <a:alphaModFix/>
          </a:blip>
          <a:srcRect b="0" l="0" r="0" t="0"/>
          <a:stretch/>
        </p:blipFill>
        <p:spPr>
          <a:xfrm>
            <a:off x="1136440" y="2693595"/>
            <a:ext cx="6963290" cy="1880492"/>
          </a:xfrm>
          <a:prstGeom prst="rect">
            <a:avLst/>
          </a:prstGeom>
          <a:noFill/>
          <a:ln>
            <a:noFill/>
          </a:ln>
        </p:spPr>
      </p:pic>
      <p:sp>
        <p:nvSpPr>
          <p:cNvPr id="916" name="Google Shape;916;p121"/>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sp>
        <p:nvSpPr>
          <p:cNvPr id="921" name="Google Shape;921;p122"/>
          <p:cNvSpPr txBox="1"/>
          <p:nvPr>
            <p:ph type="title"/>
          </p:nvPr>
        </p:nvSpPr>
        <p:spPr>
          <a:xfrm>
            <a:off x="687704" y="458891"/>
            <a:ext cx="43365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Обнаружение аномалий</a:t>
            </a:r>
            <a:endParaRPr sz="3300"/>
          </a:p>
        </p:txBody>
      </p:sp>
      <p:sp>
        <p:nvSpPr>
          <p:cNvPr id="922" name="Google Shape;922;p122"/>
          <p:cNvSpPr txBox="1"/>
          <p:nvPr/>
        </p:nvSpPr>
        <p:spPr>
          <a:xfrm>
            <a:off x="687704" y="1349549"/>
            <a:ext cx="4408800" cy="3260700"/>
          </a:xfrm>
          <a:prstGeom prst="rect">
            <a:avLst/>
          </a:prstGeom>
          <a:noFill/>
          <a:ln>
            <a:noFill/>
          </a:ln>
        </p:spPr>
        <p:txBody>
          <a:bodyPr anchorCtr="0" anchor="t" bIns="0" lIns="0" spcFirstLastPara="1" rIns="0" wrap="square" tIns="43800">
            <a:spAutoFit/>
          </a:bodyPr>
          <a:lstStyle/>
          <a:p>
            <a:pPr indent="-165100" lvl="0" marL="177800" marR="0" rtl="0" algn="l">
              <a:lnSpc>
                <a:spcPct val="107692"/>
              </a:lnSpc>
              <a:spcBef>
                <a:spcPts val="0"/>
              </a:spcBef>
              <a:spcAft>
                <a:spcPts val="0"/>
              </a:spcAft>
              <a:buSzPts val="2000"/>
              <a:buFont typeface="Arial"/>
              <a:buChar char="•"/>
            </a:pPr>
            <a:r>
              <a:rPr lang="ru" sz="2000">
                <a:latin typeface="Calibri"/>
                <a:ea typeface="Calibri"/>
                <a:cs typeface="Calibri"/>
                <a:sym typeface="Calibri"/>
              </a:rPr>
              <a:t>Задача — найти объекты, которые  являются нестандартными, выбиваются  из общего распределения</a:t>
            </a:r>
            <a:endParaRPr sz="2000">
              <a:latin typeface="Calibri"/>
              <a:ea typeface="Calibri"/>
              <a:cs typeface="Calibri"/>
              <a:sym typeface="Calibri"/>
            </a:endParaRPr>
          </a:p>
          <a:p>
            <a:pPr indent="0" lvl="0" marL="0" marR="0" rtl="0" algn="l">
              <a:lnSpc>
                <a:spcPct val="100000"/>
              </a:lnSpc>
              <a:spcBef>
                <a:spcPts val="0"/>
              </a:spcBef>
              <a:spcAft>
                <a:spcPts val="0"/>
              </a:spcAft>
              <a:buSzPts val="2700"/>
              <a:buFont typeface="Arial"/>
              <a:buNone/>
            </a:pPr>
            <a:r>
              <a:t/>
            </a:r>
            <a:endParaRPr sz="2700">
              <a:latin typeface="Calibri"/>
              <a:ea typeface="Calibri"/>
              <a:cs typeface="Calibri"/>
              <a:sym typeface="Calibri"/>
            </a:endParaRPr>
          </a:p>
          <a:p>
            <a:pPr indent="0" lvl="0" marL="12700" marR="0" rtl="0" algn="l">
              <a:lnSpc>
                <a:spcPct val="100000"/>
              </a:lnSpc>
              <a:spcBef>
                <a:spcPts val="0"/>
              </a:spcBef>
              <a:spcAft>
                <a:spcPts val="0"/>
              </a:spcAft>
              <a:buNone/>
            </a:pPr>
            <a:r>
              <a:rPr lang="ru" sz="2000">
                <a:latin typeface="Calibri"/>
                <a:ea typeface="Calibri"/>
                <a:cs typeface="Calibri"/>
                <a:sym typeface="Calibri"/>
              </a:rPr>
              <a:t>Примеры:</a:t>
            </a:r>
            <a:endParaRPr sz="2000">
              <a:latin typeface="Calibri"/>
              <a:ea typeface="Calibri"/>
              <a:cs typeface="Calibri"/>
              <a:sym typeface="Calibri"/>
            </a:endParaRPr>
          </a:p>
          <a:p>
            <a:pPr indent="-165100" lvl="0" marL="177800" marR="1003300" rtl="0" algn="l">
              <a:lnSpc>
                <a:spcPct val="107692"/>
              </a:lnSpc>
              <a:spcBef>
                <a:spcPts val="800"/>
              </a:spcBef>
              <a:spcAft>
                <a:spcPts val="0"/>
              </a:spcAft>
              <a:buSzPts val="2000"/>
              <a:buFont typeface="Arial"/>
              <a:buChar char="•"/>
            </a:pPr>
            <a:r>
              <a:rPr lang="ru" sz="2000">
                <a:latin typeface="Calibri"/>
                <a:ea typeface="Calibri"/>
                <a:cs typeface="Calibri"/>
                <a:sym typeface="Calibri"/>
              </a:rPr>
              <a:t>Обнаружение мошеннических  транзакций</a:t>
            </a:r>
            <a:endParaRPr sz="2000">
              <a:latin typeface="Calibri"/>
              <a:ea typeface="Calibri"/>
              <a:cs typeface="Calibri"/>
              <a:sym typeface="Calibri"/>
            </a:endParaRPr>
          </a:p>
          <a:p>
            <a:pPr indent="-165100" lvl="0" marL="177800" marR="457200" rtl="0" algn="l">
              <a:lnSpc>
                <a:spcPct val="108846"/>
              </a:lnSpc>
              <a:spcBef>
                <a:spcPts val="700"/>
              </a:spcBef>
              <a:spcAft>
                <a:spcPts val="0"/>
              </a:spcAft>
              <a:buSzPts val="2000"/>
              <a:buFont typeface="Arial"/>
              <a:buChar char="•"/>
            </a:pPr>
            <a:r>
              <a:rPr lang="ru" sz="2000">
                <a:latin typeface="Calibri"/>
                <a:ea typeface="Calibri"/>
                <a:cs typeface="Calibri"/>
                <a:sym typeface="Calibri"/>
              </a:rPr>
              <a:t>Раннее обнаружение поломок в  системах самолёта или автомобиля</a:t>
            </a:r>
            <a:endParaRPr sz="2000">
              <a:latin typeface="Calibri"/>
              <a:ea typeface="Calibri"/>
              <a:cs typeface="Calibri"/>
              <a:sym typeface="Calibri"/>
            </a:endParaRPr>
          </a:p>
        </p:txBody>
      </p:sp>
      <p:pic>
        <p:nvPicPr>
          <p:cNvPr id="923" name="Google Shape;923;p122"/>
          <p:cNvPicPr preferRelativeResize="0"/>
          <p:nvPr/>
        </p:nvPicPr>
        <p:blipFill rotWithShape="1">
          <a:blip r:embed="rId3">
            <a:alphaModFix/>
          </a:blip>
          <a:srcRect b="0" l="0" r="0" t="0"/>
          <a:stretch/>
        </p:blipFill>
        <p:spPr>
          <a:xfrm>
            <a:off x="5338616" y="1762714"/>
            <a:ext cx="3337410" cy="2149312"/>
          </a:xfrm>
          <a:prstGeom prst="rect">
            <a:avLst/>
          </a:prstGeom>
          <a:noFill/>
          <a:ln>
            <a:noFill/>
          </a:ln>
        </p:spPr>
      </p:pic>
      <p:sp>
        <p:nvSpPr>
          <p:cNvPr id="924" name="Google Shape;924;p122"/>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8" name="Shape 928"/>
        <p:cNvGrpSpPr/>
        <p:nvPr/>
      </p:nvGrpSpPr>
      <p:grpSpPr>
        <a:xfrm>
          <a:off x="0" y="0"/>
          <a:ext cx="0" cy="0"/>
          <a:chOff x="0" y="0"/>
          <a:chExt cx="0" cy="0"/>
        </a:xfrm>
      </p:grpSpPr>
      <p:sp>
        <p:nvSpPr>
          <p:cNvPr id="929" name="Google Shape;929;p123"/>
          <p:cNvSpPr txBox="1"/>
          <p:nvPr>
            <p:ph type="title"/>
          </p:nvPr>
        </p:nvSpPr>
        <p:spPr>
          <a:xfrm>
            <a:off x="682942" y="2038826"/>
            <a:ext cx="7778100" cy="1528200"/>
          </a:xfrm>
          <a:prstGeom prst="rect">
            <a:avLst/>
          </a:prstGeom>
          <a:noFill/>
          <a:ln>
            <a:noFill/>
          </a:ln>
        </p:spPr>
        <p:txBody>
          <a:bodyPr anchorCtr="0" anchor="t" bIns="0" lIns="0" spcFirstLastPara="1" rIns="0" wrap="square" tIns="87625">
            <a:spAutoFit/>
          </a:bodyPr>
          <a:lstStyle/>
          <a:p>
            <a:pPr indent="0" lvl="0" marL="12700" marR="0" rtl="0" algn="l">
              <a:lnSpc>
                <a:spcPct val="107833"/>
              </a:lnSpc>
              <a:spcBef>
                <a:spcPts val="0"/>
              </a:spcBef>
              <a:spcAft>
                <a:spcPts val="0"/>
              </a:spcAft>
              <a:buNone/>
            </a:pPr>
            <a:r>
              <a:rPr lang="ru"/>
              <a:t>Линейные методы для  регрессии и классификации</a:t>
            </a:r>
            <a:endParaRPr/>
          </a:p>
        </p:txBody>
      </p:sp>
      <p:sp>
        <p:nvSpPr>
          <p:cNvPr id="930" name="Google Shape;930;p123"/>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4" name="Shape 934"/>
        <p:cNvGrpSpPr/>
        <p:nvPr/>
      </p:nvGrpSpPr>
      <p:grpSpPr>
        <a:xfrm>
          <a:off x="0" y="0"/>
          <a:ext cx="0" cy="0"/>
          <a:chOff x="0" y="0"/>
          <a:chExt cx="0" cy="0"/>
        </a:xfrm>
      </p:grpSpPr>
      <p:sp>
        <p:nvSpPr>
          <p:cNvPr id="935" name="Google Shape;935;p124"/>
          <p:cNvSpPr txBox="1"/>
          <p:nvPr>
            <p:ph type="title"/>
          </p:nvPr>
        </p:nvSpPr>
        <p:spPr>
          <a:xfrm>
            <a:off x="687704" y="458891"/>
            <a:ext cx="6354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Схема работы машинного обучения</a:t>
            </a:r>
            <a:endParaRPr sz="3300"/>
          </a:p>
        </p:txBody>
      </p:sp>
      <p:sp>
        <p:nvSpPr>
          <p:cNvPr id="936" name="Google Shape;936;p124"/>
          <p:cNvSpPr txBox="1"/>
          <p:nvPr/>
        </p:nvSpPr>
        <p:spPr>
          <a:xfrm>
            <a:off x="1037918" y="1320776"/>
            <a:ext cx="1921200" cy="435900"/>
          </a:xfrm>
          <a:prstGeom prst="rect">
            <a:avLst/>
          </a:prstGeom>
          <a:solidFill>
            <a:srgbClr val="2E75B6"/>
          </a:solidFill>
          <a:ln>
            <a:noFill/>
          </a:ln>
        </p:spPr>
        <p:txBody>
          <a:bodyPr anchorCtr="0" anchor="t" bIns="0" lIns="0" spcFirstLastPara="1" rIns="0" wrap="square" tIns="65725">
            <a:spAutoFit/>
          </a:bodyPr>
          <a:lstStyle/>
          <a:p>
            <a:pPr indent="0" lvl="0" marL="165100" marR="0" rtl="0" algn="l">
              <a:lnSpc>
                <a:spcPct val="100000"/>
              </a:lnSpc>
              <a:spcBef>
                <a:spcPts val="0"/>
              </a:spcBef>
              <a:spcAft>
                <a:spcPts val="0"/>
              </a:spcAft>
              <a:buNone/>
            </a:pPr>
            <a:r>
              <a:rPr lang="ru" sz="2400">
                <a:solidFill>
                  <a:srgbClr val="FFFFFF"/>
                </a:solidFill>
                <a:latin typeface="Calibri"/>
                <a:ea typeface="Calibri"/>
                <a:cs typeface="Calibri"/>
                <a:sym typeface="Calibri"/>
              </a:rPr>
              <a:t>Прецеденты</a:t>
            </a:r>
            <a:endParaRPr sz="2400">
              <a:latin typeface="Calibri"/>
              <a:ea typeface="Calibri"/>
              <a:cs typeface="Calibri"/>
              <a:sym typeface="Calibri"/>
            </a:endParaRPr>
          </a:p>
        </p:txBody>
      </p:sp>
      <p:sp>
        <p:nvSpPr>
          <p:cNvPr id="937" name="Google Shape;937;p124"/>
          <p:cNvSpPr txBox="1"/>
          <p:nvPr/>
        </p:nvSpPr>
        <p:spPr>
          <a:xfrm>
            <a:off x="3594100" y="1163643"/>
            <a:ext cx="1773000" cy="751200"/>
          </a:xfrm>
          <a:prstGeom prst="rect">
            <a:avLst/>
          </a:prstGeom>
          <a:solidFill>
            <a:srgbClr val="2E75B6"/>
          </a:solidFill>
          <a:ln>
            <a:noFill/>
          </a:ln>
        </p:spPr>
        <p:txBody>
          <a:bodyPr anchorCtr="0" anchor="t" bIns="0" lIns="0" spcFirstLastPara="1" rIns="0" wrap="square" tIns="12375">
            <a:spAutoFit/>
          </a:bodyPr>
          <a:lstStyle/>
          <a:p>
            <a:pPr indent="-101600" lvl="0" marL="215900" marR="114300" rtl="0" algn="l">
              <a:lnSpc>
                <a:spcPct val="100000"/>
              </a:lnSpc>
              <a:spcBef>
                <a:spcPts val="0"/>
              </a:spcBef>
              <a:spcAft>
                <a:spcPts val="0"/>
              </a:spcAft>
              <a:buNone/>
            </a:pPr>
            <a:r>
              <a:rPr lang="ru" sz="2400">
                <a:solidFill>
                  <a:srgbClr val="FFFFFF"/>
                </a:solidFill>
                <a:latin typeface="Calibri"/>
                <a:ea typeface="Calibri"/>
                <a:cs typeface="Calibri"/>
                <a:sym typeface="Calibri"/>
              </a:rPr>
              <a:t>Извлечение  признаков</a:t>
            </a:r>
            <a:endParaRPr sz="2400">
              <a:latin typeface="Calibri"/>
              <a:ea typeface="Calibri"/>
              <a:cs typeface="Calibri"/>
              <a:sym typeface="Calibri"/>
            </a:endParaRPr>
          </a:p>
        </p:txBody>
      </p:sp>
      <p:sp>
        <p:nvSpPr>
          <p:cNvPr id="938" name="Google Shape;938;p124"/>
          <p:cNvSpPr/>
          <p:nvPr/>
        </p:nvSpPr>
        <p:spPr>
          <a:xfrm>
            <a:off x="5986463" y="1160495"/>
            <a:ext cx="1584959" cy="770572"/>
          </a:xfrm>
          <a:custGeom>
            <a:rect b="b" l="l" r="r" t="t"/>
            <a:pathLst>
              <a:path extrusionOk="0" h="1027430" w="2113279">
                <a:moveTo>
                  <a:pt x="2113260" y="0"/>
                </a:moveTo>
                <a:lnTo>
                  <a:pt x="0" y="0"/>
                </a:lnTo>
                <a:lnTo>
                  <a:pt x="0" y="1026816"/>
                </a:lnTo>
                <a:lnTo>
                  <a:pt x="2113260" y="1026816"/>
                </a:lnTo>
                <a:lnTo>
                  <a:pt x="2113260"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39" name="Google Shape;939;p124"/>
          <p:cNvSpPr txBox="1"/>
          <p:nvPr/>
        </p:nvSpPr>
        <p:spPr>
          <a:xfrm>
            <a:off x="5986463" y="1160495"/>
            <a:ext cx="1584900" cy="369300"/>
          </a:xfrm>
          <a:prstGeom prst="rect">
            <a:avLst/>
          </a:prstGeom>
          <a:solidFill>
            <a:srgbClr val="2E75B6"/>
          </a:solidFill>
          <a:ln>
            <a:noFill/>
          </a:ln>
        </p:spPr>
        <p:txBody>
          <a:bodyPr anchorCtr="0" anchor="t" bIns="0" lIns="0" spcFirstLastPara="1" rIns="0" wrap="square" tIns="0">
            <a:spAutoFit/>
          </a:bodyPr>
          <a:lstStyle/>
          <a:p>
            <a:pPr indent="0" lvl="0" marL="165100" marR="0" rtl="0" algn="l">
              <a:lnSpc>
                <a:spcPct val="100000"/>
              </a:lnSpc>
              <a:spcBef>
                <a:spcPts val="0"/>
              </a:spcBef>
              <a:spcAft>
                <a:spcPts val="0"/>
              </a:spcAft>
              <a:buNone/>
            </a:pPr>
            <a:r>
              <a:rPr lang="ru" sz="2400">
                <a:solidFill>
                  <a:srgbClr val="FFFFFF"/>
                </a:solidFill>
                <a:latin typeface="Calibri"/>
                <a:ea typeface="Calibri"/>
                <a:cs typeface="Calibri"/>
                <a:sym typeface="Calibri"/>
              </a:rPr>
              <a:t>Обучение</a:t>
            </a:r>
            <a:endParaRPr sz="2400">
              <a:latin typeface="Calibri"/>
              <a:ea typeface="Calibri"/>
              <a:cs typeface="Calibri"/>
              <a:sym typeface="Calibri"/>
            </a:endParaRPr>
          </a:p>
        </p:txBody>
      </p:sp>
      <p:sp>
        <p:nvSpPr>
          <p:cNvPr id="940" name="Google Shape;940;p124"/>
          <p:cNvSpPr txBox="1"/>
          <p:nvPr/>
        </p:nvSpPr>
        <p:spPr>
          <a:xfrm>
            <a:off x="5986463" y="1543924"/>
            <a:ext cx="1584900" cy="369300"/>
          </a:xfrm>
          <a:prstGeom prst="rect">
            <a:avLst/>
          </a:prstGeom>
          <a:solidFill>
            <a:srgbClr val="2E75B6"/>
          </a:solidFill>
          <a:ln>
            <a:noFill/>
          </a:ln>
        </p:spPr>
        <p:txBody>
          <a:bodyPr anchorCtr="0" anchor="t" bIns="0" lIns="0" spcFirstLastPara="1" rIns="0" wrap="square" tIns="0">
            <a:spAutoFit/>
          </a:bodyPr>
          <a:lstStyle/>
          <a:p>
            <a:pPr indent="0" lvl="0" marL="127000" marR="0" rtl="0" algn="l">
              <a:lnSpc>
                <a:spcPct val="114062"/>
              </a:lnSpc>
              <a:spcBef>
                <a:spcPts val="0"/>
              </a:spcBef>
              <a:spcAft>
                <a:spcPts val="0"/>
              </a:spcAft>
              <a:buNone/>
            </a:pPr>
            <a:r>
              <a:rPr lang="ru" sz="2400">
                <a:solidFill>
                  <a:srgbClr val="FFFFFF"/>
                </a:solidFill>
                <a:latin typeface="Calibri"/>
                <a:ea typeface="Calibri"/>
                <a:cs typeface="Calibri"/>
                <a:sym typeface="Calibri"/>
              </a:rPr>
              <a:t>алгоритма</a:t>
            </a:r>
            <a:endParaRPr sz="2400">
              <a:latin typeface="Calibri"/>
              <a:ea typeface="Calibri"/>
              <a:cs typeface="Calibri"/>
              <a:sym typeface="Calibri"/>
            </a:endParaRPr>
          </a:p>
        </p:txBody>
      </p:sp>
      <p:sp>
        <p:nvSpPr>
          <p:cNvPr id="941" name="Google Shape;941;p124"/>
          <p:cNvSpPr txBox="1"/>
          <p:nvPr/>
        </p:nvSpPr>
        <p:spPr>
          <a:xfrm>
            <a:off x="1914394" y="3533081"/>
            <a:ext cx="2174100" cy="441000"/>
          </a:xfrm>
          <a:prstGeom prst="rect">
            <a:avLst/>
          </a:prstGeom>
          <a:solidFill>
            <a:srgbClr val="70AD47"/>
          </a:solidFill>
          <a:ln>
            <a:noFill/>
          </a:ln>
        </p:spPr>
        <p:txBody>
          <a:bodyPr anchorCtr="0" anchor="t" bIns="0" lIns="0" spcFirstLastPara="1" rIns="0" wrap="square" tIns="70950">
            <a:spAutoFit/>
          </a:bodyPr>
          <a:lstStyle/>
          <a:p>
            <a:pPr indent="0" lvl="0" marL="177800" marR="0" rtl="0" algn="l">
              <a:lnSpc>
                <a:spcPct val="100000"/>
              </a:lnSpc>
              <a:spcBef>
                <a:spcPts val="0"/>
              </a:spcBef>
              <a:spcAft>
                <a:spcPts val="0"/>
              </a:spcAft>
              <a:buNone/>
            </a:pPr>
            <a:r>
              <a:rPr lang="ru" sz="2400">
                <a:solidFill>
                  <a:srgbClr val="FFFFFF"/>
                </a:solidFill>
                <a:latin typeface="Calibri"/>
                <a:ea typeface="Calibri"/>
                <a:cs typeface="Calibri"/>
                <a:sym typeface="Calibri"/>
              </a:rPr>
              <a:t>Новый объект</a:t>
            </a:r>
            <a:endParaRPr sz="2400">
              <a:latin typeface="Calibri"/>
              <a:ea typeface="Calibri"/>
              <a:cs typeface="Calibri"/>
              <a:sym typeface="Calibri"/>
            </a:endParaRPr>
          </a:p>
        </p:txBody>
      </p:sp>
      <p:sp>
        <p:nvSpPr>
          <p:cNvPr id="942" name="Google Shape;942;p124"/>
          <p:cNvSpPr txBox="1"/>
          <p:nvPr/>
        </p:nvSpPr>
        <p:spPr>
          <a:xfrm>
            <a:off x="5765314" y="4507655"/>
            <a:ext cx="2027400" cy="407400"/>
          </a:xfrm>
          <a:prstGeom prst="rect">
            <a:avLst/>
          </a:prstGeom>
          <a:solidFill>
            <a:srgbClr val="70AD47"/>
          </a:solidFill>
          <a:ln>
            <a:noFill/>
          </a:ln>
        </p:spPr>
        <p:txBody>
          <a:bodyPr anchorCtr="0" anchor="t" bIns="0" lIns="0" spcFirstLastPara="1" rIns="0" wrap="square" tIns="37625">
            <a:spAutoFit/>
          </a:bodyPr>
          <a:lstStyle/>
          <a:p>
            <a:pPr indent="0" lvl="0" marL="101600" marR="0" rtl="0" algn="l">
              <a:lnSpc>
                <a:spcPct val="100000"/>
              </a:lnSpc>
              <a:spcBef>
                <a:spcPts val="0"/>
              </a:spcBef>
              <a:spcAft>
                <a:spcPts val="0"/>
              </a:spcAft>
              <a:buNone/>
            </a:pPr>
            <a:r>
              <a:rPr lang="ru" sz="2400">
                <a:solidFill>
                  <a:srgbClr val="FFFFFF"/>
                </a:solidFill>
                <a:latin typeface="Calibri"/>
                <a:ea typeface="Calibri"/>
                <a:cs typeface="Calibri"/>
                <a:sym typeface="Calibri"/>
              </a:rPr>
              <a:t>Предсказание</a:t>
            </a:r>
            <a:endParaRPr sz="2400">
              <a:latin typeface="Calibri"/>
              <a:ea typeface="Calibri"/>
              <a:cs typeface="Calibri"/>
              <a:sym typeface="Calibri"/>
            </a:endParaRPr>
          </a:p>
        </p:txBody>
      </p:sp>
      <p:sp>
        <p:nvSpPr>
          <p:cNvPr id="943" name="Google Shape;943;p124"/>
          <p:cNvSpPr/>
          <p:nvPr/>
        </p:nvSpPr>
        <p:spPr>
          <a:xfrm>
            <a:off x="3023917" y="1444048"/>
            <a:ext cx="489584" cy="246697"/>
          </a:xfrm>
          <a:custGeom>
            <a:rect b="b" l="l" r="r" t="t"/>
            <a:pathLst>
              <a:path extrusionOk="0" h="328930" w="652779">
                <a:moveTo>
                  <a:pt x="487958" y="0"/>
                </a:moveTo>
                <a:lnTo>
                  <a:pt x="487958" y="82182"/>
                </a:lnTo>
                <a:lnTo>
                  <a:pt x="0" y="82182"/>
                </a:lnTo>
                <a:lnTo>
                  <a:pt x="0" y="246548"/>
                </a:lnTo>
                <a:lnTo>
                  <a:pt x="487958" y="246548"/>
                </a:lnTo>
                <a:lnTo>
                  <a:pt x="487958" y="328731"/>
                </a:lnTo>
                <a:lnTo>
                  <a:pt x="652322" y="164365"/>
                </a:lnTo>
                <a:lnTo>
                  <a:pt x="487958"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944" name="Google Shape;944;p124"/>
          <p:cNvGrpSpPr/>
          <p:nvPr/>
        </p:nvGrpSpPr>
        <p:grpSpPr>
          <a:xfrm>
            <a:off x="5432002" y="1038713"/>
            <a:ext cx="2361015" cy="1136672"/>
            <a:chOff x="7242670" y="1384951"/>
            <a:chExt cx="3148020" cy="1515563"/>
          </a:xfrm>
        </p:grpSpPr>
        <p:sp>
          <p:nvSpPr>
            <p:cNvPr id="945" name="Google Shape;945;p124"/>
            <p:cNvSpPr/>
            <p:nvPr/>
          </p:nvSpPr>
          <p:spPr>
            <a:xfrm>
              <a:off x="7242670" y="1944839"/>
              <a:ext cx="2035175" cy="955675"/>
            </a:xfrm>
            <a:custGeom>
              <a:rect b="b" l="l" r="r" t="t"/>
              <a:pathLst>
                <a:path extrusionOk="0" h="955675" w="2035175">
                  <a:moveTo>
                    <a:pt x="652322" y="164363"/>
                  </a:moveTo>
                  <a:lnTo>
                    <a:pt x="487959" y="0"/>
                  </a:lnTo>
                  <a:lnTo>
                    <a:pt x="487959" y="82181"/>
                  </a:lnTo>
                  <a:lnTo>
                    <a:pt x="0" y="82181"/>
                  </a:lnTo>
                  <a:lnTo>
                    <a:pt x="0" y="246545"/>
                  </a:lnTo>
                  <a:lnTo>
                    <a:pt x="487959" y="246545"/>
                  </a:lnTo>
                  <a:lnTo>
                    <a:pt x="487959" y="328726"/>
                  </a:lnTo>
                  <a:lnTo>
                    <a:pt x="652322" y="164363"/>
                  </a:lnTo>
                  <a:close/>
                </a:path>
                <a:path extrusionOk="0" h="955675" w="2035175">
                  <a:moveTo>
                    <a:pt x="2034705" y="820394"/>
                  </a:moveTo>
                  <a:lnTo>
                    <a:pt x="1915299" y="820394"/>
                  </a:lnTo>
                  <a:lnTo>
                    <a:pt x="1915299" y="685622"/>
                  </a:lnTo>
                  <a:lnTo>
                    <a:pt x="1676501" y="685622"/>
                  </a:lnTo>
                  <a:lnTo>
                    <a:pt x="1676501" y="820394"/>
                  </a:lnTo>
                  <a:lnTo>
                    <a:pt x="1557108" y="820394"/>
                  </a:lnTo>
                  <a:lnTo>
                    <a:pt x="1795907" y="955167"/>
                  </a:lnTo>
                  <a:lnTo>
                    <a:pt x="2034705" y="820394"/>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46" name="Google Shape;946;p124"/>
            <p:cNvSpPr/>
            <p:nvPr/>
          </p:nvSpPr>
          <p:spPr>
            <a:xfrm>
              <a:off x="7580181" y="1384951"/>
              <a:ext cx="2810509" cy="1346200"/>
            </a:xfrm>
            <a:custGeom>
              <a:rect b="b" l="l" r="r" t="t"/>
              <a:pathLst>
                <a:path extrusionOk="0" h="1346200" w="2810509">
                  <a:moveTo>
                    <a:pt x="0" y="224287"/>
                  </a:moveTo>
                  <a:lnTo>
                    <a:pt x="4556" y="179085"/>
                  </a:lnTo>
                  <a:lnTo>
                    <a:pt x="17625" y="136984"/>
                  </a:lnTo>
                  <a:lnTo>
                    <a:pt x="38304" y="98886"/>
                  </a:lnTo>
                  <a:lnTo>
                    <a:pt x="65692" y="65692"/>
                  </a:lnTo>
                  <a:lnTo>
                    <a:pt x="98886" y="38304"/>
                  </a:lnTo>
                  <a:lnTo>
                    <a:pt x="136984" y="17625"/>
                  </a:lnTo>
                  <a:lnTo>
                    <a:pt x="179085" y="4556"/>
                  </a:lnTo>
                  <a:lnTo>
                    <a:pt x="224287" y="0"/>
                  </a:lnTo>
                  <a:lnTo>
                    <a:pt x="2585603" y="0"/>
                  </a:lnTo>
                  <a:lnTo>
                    <a:pt x="2630804" y="4556"/>
                  </a:lnTo>
                  <a:lnTo>
                    <a:pt x="2672905" y="17625"/>
                  </a:lnTo>
                  <a:lnTo>
                    <a:pt x="2711003" y="38304"/>
                  </a:lnTo>
                  <a:lnTo>
                    <a:pt x="2744197" y="65692"/>
                  </a:lnTo>
                  <a:lnTo>
                    <a:pt x="2771585" y="98886"/>
                  </a:lnTo>
                  <a:lnTo>
                    <a:pt x="2792264" y="136984"/>
                  </a:lnTo>
                  <a:lnTo>
                    <a:pt x="2805333" y="179085"/>
                  </a:lnTo>
                  <a:lnTo>
                    <a:pt x="2809890" y="224287"/>
                  </a:lnTo>
                  <a:lnTo>
                    <a:pt x="2809890" y="1121434"/>
                  </a:lnTo>
                  <a:lnTo>
                    <a:pt x="2805333" y="1166635"/>
                  </a:lnTo>
                  <a:lnTo>
                    <a:pt x="2792264" y="1208736"/>
                  </a:lnTo>
                  <a:lnTo>
                    <a:pt x="2771585" y="1246834"/>
                  </a:lnTo>
                  <a:lnTo>
                    <a:pt x="2744197" y="1280028"/>
                  </a:lnTo>
                  <a:lnTo>
                    <a:pt x="2711003" y="1307416"/>
                  </a:lnTo>
                  <a:lnTo>
                    <a:pt x="2672905" y="1328095"/>
                  </a:lnTo>
                  <a:lnTo>
                    <a:pt x="2630804" y="1341164"/>
                  </a:lnTo>
                  <a:lnTo>
                    <a:pt x="2585603" y="1345721"/>
                  </a:lnTo>
                  <a:lnTo>
                    <a:pt x="224287" y="1345721"/>
                  </a:lnTo>
                  <a:lnTo>
                    <a:pt x="179085" y="1341164"/>
                  </a:lnTo>
                  <a:lnTo>
                    <a:pt x="136984" y="1328095"/>
                  </a:lnTo>
                  <a:lnTo>
                    <a:pt x="98886" y="1307416"/>
                  </a:lnTo>
                  <a:lnTo>
                    <a:pt x="65692" y="1280028"/>
                  </a:lnTo>
                  <a:lnTo>
                    <a:pt x="38304" y="1246834"/>
                  </a:lnTo>
                  <a:lnTo>
                    <a:pt x="17625" y="1208736"/>
                  </a:lnTo>
                  <a:lnTo>
                    <a:pt x="4556" y="1166635"/>
                  </a:lnTo>
                  <a:lnTo>
                    <a:pt x="0" y="1121434"/>
                  </a:lnTo>
                  <a:lnTo>
                    <a:pt x="0" y="224287"/>
                  </a:lnTo>
                  <a:close/>
                </a:path>
              </a:pathLst>
            </a:custGeom>
            <a:noFill/>
            <a:ln cap="flat" cmpd="sng" w="285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947" name="Google Shape;947;p124"/>
          <p:cNvSpPr/>
          <p:nvPr/>
        </p:nvSpPr>
        <p:spPr>
          <a:xfrm>
            <a:off x="4271047" y="3644157"/>
            <a:ext cx="1625440" cy="311467"/>
          </a:xfrm>
          <a:custGeom>
            <a:rect b="b" l="l" r="r" t="t"/>
            <a:pathLst>
              <a:path extrusionOk="0" h="415289" w="2167254">
                <a:moveTo>
                  <a:pt x="1959292" y="0"/>
                </a:moveTo>
                <a:lnTo>
                  <a:pt x="1959292" y="103677"/>
                </a:lnTo>
                <a:lnTo>
                  <a:pt x="0" y="103677"/>
                </a:lnTo>
                <a:lnTo>
                  <a:pt x="0" y="311030"/>
                </a:lnTo>
                <a:lnTo>
                  <a:pt x="1959292" y="311030"/>
                </a:lnTo>
                <a:lnTo>
                  <a:pt x="1959292" y="414707"/>
                </a:lnTo>
                <a:lnTo>
                  <a:pt x="2166644" y="207354"/>
                </a:lnTo>
                <a:lnTo>
                  <a:pt x="1959292" y="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48" name="Google Shape;948;p124"/>
          <p:cNvSpPr/>
          <p:nvPr/>
        </p:nvSpPr>
        <p:spPr>
          <a:xfrm>
            <a:off x="6599839" y="4115384"/>
            <a:ext cx="358615" cy="314325"/>
          </a:xfrm>
          <a:custGeom>
            <a:rect b="b" l="l" r="r" t="t"/>
            <a:pathLst>
              <a:path extrusionOk="0" h="419100" w="478154">
                <a:moveTo>
                  <a:pt x="358193" y="0"/>
                </a:moveTo>
                <a:lnTo>
                  <a:pt x="119397" y="0"/>
                </a:lnTo>
                <a:lnTo>
                  <a:pt x="119397" y="209414"/>
                </a:lnTo>
                <a:lnTo>
                  <a:pt x="0" y="209414"/>
                </a:lnTo>
                <a:lnTo>
                  <a:pt x="238795" y="418828"/>
                </a:lnTo>
                <a:lnTo>
                  <a:pt x="477592" y="209414"/>
                </a:lnTo>
                <a:lnTo>
                  <a:pt x="358193" y="209414"/>
                </a:lnTo>
                <a:lnTo>
                  <a:pt x="358193" y="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49" name="Google Shape;949;p124"/>
          <p:cNvSpPr/>
          <p:nvPr/>
        </p:nvSpPr>
        <p:spPr>
          <a:xfrm>
            <a:off x="5934603" y="2233532"/>
            <a:ext cx="1688782" cy="789622"/>
          </a:xfrm>
          <a:custGeom>
            <a:rect b="b" l="l" r="r" t="t"/>
            <a:pathLst>
              <a:path extrusionOk="0" h="1052829" w="2251709">
                <a:moveTo>
                  <a:pt x="2251547" y="0"/>
                </a:moveTo>
                <a:lnTo>
                  <a:pt x="0" y="0"/>
                </a:lnTo>
                <a:lnTo>
                  <a:pt x="0" y="1052352"/>
                </a:lnTo>
                <a:lnTo>
                  <a:pt x="2251547" y="1052352"/>
                </a:lnTo>
                <a:lnTo>
                  <a:pt x="2251547"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50" name="Google Shape;950;p124"/>
          <p:cNvSpPr txBox="1"/>
          <p:nvPr/>
        </p:nvSpPr>
        <p:spPr>
          <a:xfrm>
            <a:off x="5934603" y="2233532"/>
            <a:ext cx="1689000" cy="378900"/>
          </a:xfrm>
          <a:prstGeom prst="rect">
            <a:avLst/>
          </a:prstGeom>
          <a:solidFill>
            <a:srgbClr val="2E75B6"/>
          </a:solidFill>
          <a:ln>
            <a:noFill/>
          </a:ln>
        </p:spPr>
        <p:txBody>
          <a:bodyPr anchorCtr="0" anchor="t" bIns="0" lIns="0" spcFirstLastPara="1" rIns="0" wrap="square" tIns="9525">
            <a:spAutoFit/>
          </a:bodyPr>
          <a:lstStyle/>
          <a:p>
            <a:pPr indent="0" lvl="0" marL="139700" marR="0" rtl="0" algn="l">
              <a:lnSpc>
                <a:spcPct val="100000"/>
              </a:lnSpc>
              <a:spcBef>
                <a:spcPts val="0"/>
              </a:spcBef>
              <a:spcAft>
                <a:spcPts val="0"/>
              </a:spcAft>
              <a:buNone/>
            </a:pPr>
            <a:r>
              <a:rPr lang="ru" sz="2400">
                <a:solidFill>
                  <a:srgbClr val="FFFFFF"/>
                </a:solidFill>
                <a:latin typeface="Calibri"/>
                <a:ea typeface="Calibri"/>
                <a:cs typeface="Calibri"/>
                <a:sym typeface="Calibri"/>
              </a:rPr>
              <a:t>Валидация</a:t>
            </a:r>
            <a:endParaRPr sz="2400">
              <a:latin typeface="Calibri"/>
              <a:ea typeface="Calibri"/>
              <a:cs typeface="Calibri"/>
              <a:sym typeface="Calibri"/>
            </a:endParaRPr>
          </a:p>
        </p:txBody>
      </p:sp>
      <p:sp>
        <p:nvSpPr>
          <p:cNvPr id="951" name="Google Shape;951;p124"/>
          <p:cNvSpPr txBox="1"/>
          <p:nvPr/>
        </p:nvSpPr>
        <p:spPr>
          <a:xfrm>
            <a:off x="5934603" y="2626537"/>
            <a:ext cx="1689000" cy="369300"/>
          </a:xfrm>
          <a:prstGeom prst="rect">
            <a:avLst/>
          </a:prstGeom>
          <a:solidFill>
            <a:srgbClr val="2E75B6"/>
          </a:solidFill>
          <a:ln>
            <a:noFill/>
          </a:ln>
        </p:spPr>
        <p:txBody>
          <a:bodyPr anchorCtr="0" anchor="t" bIns="0" lIns="0" spcFirstLastPara="1" rIns="0" wrap="square" tIns="0">
            <a:spAutoFit/>
          </a:bodyPr>
          <a:lstStyle/>
          <a:p>
            <a:pPr indent="0" lvl="0" marL="177800" marR="0" rtl="0" algn="l">
              <a:lnSpc>
                <a:spcPct val="114062"/>
              </a:lnSpc>
              <a:spcBef>
                <a:spcPts val="0"/>
              </a:spcBef>
              <a:spcAft>
                <a:spcPts val="0"/>
              </a:spcAft>
              <a:buNone/>
            </a:pPr>
            <a:r>
              <a:rPr lang="ru" sz="2400">
                <a:solidFill>
                  <a:srgbClr val="FFFFFF"/>
                </a:solidFill>
                <a:latin typeface="Calibri"/>
                <a:ea typeface="Calibri"/>
                <a:cs typeface="Calibri"/>
                <a:sym typeface="Calibri"/>
              </a:rPr>
              <a:t>алгоритма</a:t>
            </a:r>
            <a:endParaRPr sz="2400">
              <a:latin typeface="Calibri"/>
              <a:ea typeface="Calibri"/>
              <a:cs typeface="Calibri"/>
              <a:sym typeface="Calibri"/>
            </a:endParaRPr>
          </a:p>
        </p:txBody>
      </p:sp>
      <p:sp>
        <p:nvSpPr>
          <p:cNvPr id="952" name="Google Shape;952;p124"/>
          <p:cNvSpPr/>
          <p:nvPr/>
        </p:nvSpPr>
        <p:spPr>
          <a:xfrm>
            <a:off x="6599836" y="3100431"/>
            <a:ext cx="358615" cy="258127"/>
          </a:xfrm>
          <a:custGeom>
            <a:rect b="b" l="l" r="r" t="t"/>
            <a:pathLst>
              <a:path extrusionOk="0" h="344170" w="478154">
                <a:moveTo>
                  <a:pt x="358195" y="0"/>
                </a:moveTo>
                <a:lnTo>
                  <a:pt x="119397" y="0"/>
                </a:lnTo>
                <a:lnTo>
                  <a:pt x="119397" y="171908"/>
                </a:lnTo>
                <a:lnTo>
                  <a:pt x="0" y="171908"/>
                </a:lnTo>
                <a:lnTo>
                  <a:pt x="238796" y="343816"/>
                </a:lnTo>
                <a:lnTo>
                  <a:pt x="477594" y="171908"/>
                </a:lnTo>
                <a:lnTo>
                  <a:pt x="358195" y="171908"/>
                </a:lnTo>
                <a:lnTo>
                  <a:pt x="358195" y="0"/>
                </a:lnTo>
                <a:close/>
              </a:path>
            </a:pathLst>
          </a:custGeom>
          <a:solidFill>
            <a:srgbClr val="2E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53" name="Google Shape;953;p124"/>
          <p:cNvSpPr txBox="1"/>
          <p:nvPr/>
        </p:nvSpPr>
        <p:spPr>
          <a:xfrm>
            <a:off x="5986461" y="3413605"/>
            <a:ext cx="1584900" cy="480900"/>
          </a:xfrm>
          <a:prstGeom prst="rect">
            <a:avLst/>
          </a:prstGeom>
          <a:solidFill>
            <a:srgbClr val="ED7D31"/>
          </a:solidFill>
          <a:ln>
            <a:noFill/>
          </a:ln>
        </p:spPr>
        <p:txBody>
          <a:bodyPr anchorCtr="0" anchor="t" bIns="0" lIns="0" spcFirstLastPara="1" rIns="0" wrap="square" tIns="110475">
            <a:spAutoFit/>
          </a:bodyPr>
          <a:lstStyle/>
          <a:p>
            <a:pPr indent="0" lvl="0" marL="457200" marR="0" rtl="0" algn="l">
              <a:lnSpc>
                <a:spcPct val="100000"/>
              </a:lnSpc>
              <a:spcBef>
                <a:spcPts val="0"/>
              </a:spcBef>
              <a:spcAft>
                <a:spcPts val="0"/>
              </a:spcAft>
              <a:buNone/>
            </a:pPr>
            <a:r>
              <a:rPr lang="ru" sz="2400">
                <a:solidFill>
                  <a:srgbClr val="FFFFFF"/>
                </a:solidFill>
                <a:latin typeface="Cambria Math"/>
                <a:ea typeface="Cambria Math"/>
                <a:cs typeface="Cambria Math"/>
                <a:sym typeface="Cambria Math"/>
              </a:rPr>
              <a:t>𝑎(𝑥)</a:t>
            </a:r>
            <a:endParaRPr sz="2400">
              <a:latin typeface="Cambria Math"/>
              <a:ea typeface="Cambria Math"/>
              <a:cs typeface="Cambria Math"/>
              <a:sym typeface="Cambria Math"/>
            </a:endParaRPr>
          </a:p>
        </p:txBody>
      </p:sp>
      <p:sp>
        <p:nvSpPr>
          <p:cNvPr id="954" name="Google Shape;954;p124"/>
          <p:cNvSpPr txBox="1"/>
          <p:nvPr/>
        </p:nvSpPr>
        <p:spPr>
          <a:xfrm>
            <a:off x="710579" y="4314625"/>
            <a:ext cx="10599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2400">
                <a:solidFill>
                  <a:srgbClr val="70AD47"/>
                </a:solidFill>
                <a:latin typeface="Calibri"/>
                <a:ea typeface="Calibri"/>
                <a:cs typeface="Calibri"/>
                <a:sym typeface="Calibri"/>
              </a:rPr>
              <a:t>Тест</a:t>
            </a:r>
            <a:endParaRPr sz="2400">
              <a:latin typeface="Calibri"/>
              <a:ea typeface="Calibri"/>
              <a:cs typeface="Calibri"/>
              <a:sym typeface="Calibri"/>
            </a:endParaRPr>
          </a:p>
        </p:txBody>
      </p:sp>
      <p:sp>
        <p:nvSpPr>
          <p:cNvPr id="955" name="Google Shape;955;p124"/>
          <p:cNvSpPr txBox="1"/>
          <p:nvPr/>
        </p:nvSpPr>
        <p:spPr>
          <a:xfrm>
            <a:off x="710579" y="2153750"/>
            <a:ext cx="23610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2400">
                <a:solidFill>
                  <a:srgbClr val="2F5597"/>
                </a:solidFill>
                <a:latin typeface="Calibri"/>
                <a:ea typeface="Calibri"/>
                <a:cs typeface="Calibri"/>
                <a:sym typeface="Calibri"/>
              </a:rPr>
              <a:t>Обучение</a:t>
            </a:r>
            <a:endParaRPr sz="2400">
              <a:latin typeface="Calibri"/>
              <a:ea typeface="Calibri"/>
              <a:cs typeface="Calibri"/>
              <a:sym typeface="Calibri"/>
            </a:endParaRPr>
          </a:p>
        </p:txBody>
      </p:sp>
      <p:sp>
        <p:nvSpPr>
          <p:cNvPr id="956" name="Google Shape;956;p124"/>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0" name="Shape 960"/>
        <p:cNvGrpSpPr/>
        <p:nvPr/>
      </p:nvGrpSpPr>
      <p:grpSpPr>
        <a:xfrm>
          <a:off x="0" y="0"/>
          <a:ext cx="0" cy="0"/>
          <a:chOff x="0" y="0"/>
          <a:chExt cx="0" cy="0"/>
        </a:xfrm>
      </p:grpSpPr>
      <p:sp>
        <p:nvSpPr>
          <p:cNvPr id="961" name="Google Shape;961;p125"/>
          <p:cNvSpPr txBox="1"/>
          <p:nvPr>
            <p:ph type="title"/>
          </p:nvPr>
        </p:nvSpPr>
        <p:spPr>
          <a:xfrm>
            <a:off x="687704" y="458891"/>
            <a:ext cx="44868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Основные виды моделей</a:t>
            </a:r>
            <a:endParaRPr sz="3300"/>
          </a:p>
        </p:txBody>
      </p:sp>
      <p:sp>
        <p:nvSpPr>
          <p:cNvPr id="962" name="Google Shape;962;p125"/>
          <p:cNvSpPr txBox="1"/>
          <p:nvPr/>
        </p:nvSpPr>
        <p:spPr>
          <a:xfrm>
            <a:off x="810004" y="1801036"/>
            <a:ext cx="2004600" cy="317100"/>
          </a:xfrm>
          <a:prstGeom prst="rect">
            <a:avLst/>
          </a:prstGeom>
          <a:noFill/>
          <a:ln>
            <a:noFill/>
          </a:ln>
        </p:spPr>
        <p:txBody>
          <a:bodyPr anchorCtr="0" anchor="t" bIns="0" lIns="0" spcFirstLastPara="1" rIns="0" wrap="square" tIns="9050">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Линейные модели</a:t>
            </a:r>
            <a:endParaRPr sz="2000">
              <a:latin typeface="Calibri"/>
              <a:ea typeface="Calibri"/>
              <a:cs typeface="Calibri"/>
              <a:sym typeface="Calibri"/>
            </a:endParaRPr>
          </a:p>
        </p:txBody>
      </p:sp>
      <p:sp>
        <p:nvSpPr>
          <p:cNvPr id="963" name="Google Shape;963;p125"/>
          <p:cNvSpPr txBox="1"/>
          <p:nvPr/>
        </p:nvSpPr>
        <p:spPr>
          <a:xfrm>
            <a:off x="3444313" y="1616729"/>
            <a:ext cx="2612400" cy="624600"/>
          </a:xfrm>
          <a:prstGeom prst="rect">
            <a:avLst/>
          </a:prstGeom>
          <a:noFill/>
          <a:ln>
            <a:noFill/>
          </a:ln>
        </p:spPr>
        <p:txBody>
          <a:bodyPr anchorCtr="0" anchor="t" bIns="0" lIns="0" spcFirstLastPara="1" rIns="0" wrap="square" tIns="950">
            <a:spAutoFit/>
          </a:bodyPr>
          <a:lstStyle/>
          <a:p>
            <a:pPr indent="-622300" lvl="0" marL="635000" marR="0" rtl="0" algn="l">
              <a:lnSpc>
                <a:spcPct val="102600"/>
              </a:lnSpc>
              <a:spcBef>
                <a:spcPts val="0"/>
              </a:spcBef>
              <a:spcAft>
                <a:spcPts val="0"/>
              </a:spcAft>
              <a:buNone/>
            </a:pPr>
            <a:r>
              <a:rPr lang="ru" sz="2000">
                <a:latin typeface="Calibri"/>
                <a:ea typeface="Calibri"/>
                <a:cs typeface="Calibri"/>
                <a:sym typeface="Calibri"/>
              </a:rPr>
              <a:t>Решающие деревья и их  комбинации</a:t>
            </a:r>
            <a:endParaRPr sz="2000">
              <a:latin typeface="Calibri"/>
              <a:ea typeface="Calibri"/>
              <a:cs typeface="Calibri"/>
              <a:sym typeface="Calibri"/>
            </a:endParaRPr>
          </a:p>
        </p:txBody>
      </p:sp>
      <p:sp>
        <p:nvSpPr>
          <p:cNvPr id="964" name="Google Shape;964;p125"/>
          <p:cNvSpPr txBox="1"/>
          <p:nvPr/>
        </p:nvSpPr>
        <p:spPr>
          <a:xfrm>
            <a:off x="6397490" y="1801037"/>
            <a:ext cx="1780200" cy="317100"/>
          </a:xfrm>
          <a:prstGeom prst="rect">
            <a:avLst/>
          </a:prstGeom>
          <a:noFill/>
          <a:ln>
            <a:noFill/>
          </a:ln>
        </p:spPr>
        <p:txBody>
          <a:bodyPr anchorCtr="0" anchor="t" bIns="0" lIns="0" spcFirstLastPara="1" rIns="0" wrap="square" tIns="9050">
            <a:spAutoFit/>
          </a:bodyPr>
          <a:lstStyle/>
          <a:p>
            <a:pPr indent="0" lvl="0" marL="12700" marR="0" rtl="0" algn="l">
              <a:lnSpc>
                <a:spcPct val="100000"/>
              </a:lnSpc>
              <a:spcBef>
                <a:spcPts val="0"/>
              </a:spcBef>
              <a:spcAft>
                <a:spcPts val="0"/>
              </a:spcAft>
              <a:buNone/>
            </a:pPr>
            <a:r>
              <a:rPr lang="ru" sz="2000">
                <a:latin typeface="Calibri"/>
                <a:ea typeface="Calibri"/>
                <a:cs typeface="Calibri"/>
                <a:sym typeface="Calibri"/>
              </a:rPr>
              <a:t>Нейронные сети</a:t>
            </a:r>
            <a:endParaRPr sz="2000">
              <a:latin typeface="Calibri"/>
              <a:ea typeface="Calibri"/>
              <a:cs typeface="Calibri"/>
              <a:sym typeface="Calibri"/>
            </a:endParaRPr>
          </a:p>
        </p:txBody>
      </p:sp>
      <p:pic>
        <p:nvPicPr>
          <p:cNvPr id="965" name="Google Shape;965;p125"/>
          <p:cNvPicPr preferRelativeResize="0"/>
          <p:nvPr/>
        </p:nvPicPr>
        <p:blipFill rotWithShape="1">
          <a:blip r:embed="rId3">
            <a:alphaModFix/>
          </a:blip>
          <a:srcRect b="0" l="0" r="0" t="0"/>
          <a:stretch/>
        </p:blipFill>
        <p:spPr>
          <a:xfrm>
            <a:off x="6338793" y="2802289"/>
            <a:ext cx="2283468" cy="1107134"/>
          </a:xfrm>
          <a:prstGeom prst="rect">
            <a:avLst/>
          </a:prstGeom>
          <a:noFill/>
          <a:ln>
            <a:noFill/>
          </a:ln>
        </p:spPr>
      </p:pic>
      <p:pic>
        <p:nvPicPr>
          <p:cNvPr id="966" name="Google Shape;966;p125"/>
          <p:cNvPicPr preferRelativeResize="0"/>
          <p:nvPr/>
        </p:nvPicPr>
        <p:blipFill rotWithShape="1">
          <a:blip r:embed="rId4">
            <a:alphaModFix/>
          </a:blip>
          <a:srcRect b="0" l="0" r="0" t="0"/>
          <a:stretch/>
        </p:blipFill>
        <p:spPr>
          <a:xfrm>
            <a:off x="611804" y="2496473"/>
            <a:ext cx="2297244" cy="1787510"/>
          </a:xfrm>
          <a:prstGeom prst="rect">
            <a:avLst/>
          </a:prstGeom>
          <a:noFill/>
          <a:ln>
            <a:noFill/>
          </a:ln>
        </p:spPr>
      </p:pic>
      <p:sp>
        <p:nvSpPr>
          <p:cNvPr id="967" name="Google Shape;967;p125"/>
          <p:cNvSpPr txBox="1"/>
          <p:nvPr/>
        </p:nvSpPr>
        <p:spPr>
          <a:xfrm>
            <a:off x="1053785" y="2762928"/>
            <a:ext cx="1008300" cy="226500"/>
          </a:xfrm>
          <a:prstGeom prst="rect">
            <a:avLst/>
          </a:prstGeom>
          <a:noFill/>
          <a:ln>
            <a:noFill/>
          </a:ln>
        </p:spPr>
        <p:txBody>
          <a:bodyPr anchorCtr="0" anchor="t" bIns="0" lIns="0" spcFirstLastPara="1" rIns="0" wrap="square" tIns="10950">
            <a:spAutoFit/>
          </a:bodyPr>
          <a:lstStyle/>
          <a:p>
            <a:pPr indent="0" lvl="0" marL="12700" marR="0" rtl="0" algn="l">
              <a:lnSpc>
                <a:spcPct val="100000"/>
              </a:lnSpc>
              <a:spcBef>
                <a:spcPts val="0"/>
              </a:spcBef>
              <a:spcAft>
                <a:spcPts val="0"/>
              </a:spcAft>
              <a:buNone/>
            </a:pPr>
            <a:r>
              <a:rPr lang="ru" sz="1400">
                <a:latin typeface="Calibri"/>
                <a:ea typeface="Calibri"/>
                <a:cs typeface="Calibri"/>
                <a:sym typeface="Calibri"/>
              </a:rPr>
              <a:t>y = 0.2 x + 0.4</a:t>
            </a:r>
            <a:endParaRPr sz="1400">
              <a:latin typeface="Calibri"/>
              <a:ea typeface="Calibri"/>
              <a:cs typeface="Calibri"/>
              <a:sym typeface="Calibri"/>
            </a:endParaRPr>
          </a:p>
        </p:txBody>
      </p:sp>
      <p:pic>
        <p:nvPicPr>
          <p:cNvPr id="968" name="Google Shape;968;p125"/>
          <p:cNvPicPr preferRelativeResize="0"/>
          <p:nvPr/>
        </p:nvPicPr>
        <p:blipFill rotWithShape="1">
          <a:blip r:embed="rId5">
            <a:alphaModFix/>
          </a:blip>
          <a:srcRect b="0" l="0" r="0" t="0"/>
          <a:stretch/>
        </p:blipFill>
        <p:spPr>
          <a:xfrm>
            <a:off x="3364739" y="2477285"/>
            <a:ext cx="2632671" cy="1758187"/>
          </a:xfrm>
          <a:prstGeom prst="rect">
            <a:avLst/>
          </a:prstGeom>
          <a:noFill/>
          <a:ln>
            <a:noFill/>
          </a:ln>
        </p:spPr>
      </p:pic>
      <p:sp>
        <p:nvSpPr>
          <p:cNvPr id="969" name="Google Shape;969;p125"/>
          <p:cNvSpPr/>
          <p:nvPr/>
        </p:nvSpPr>
        <p:spPr>
          <a:xfrm>
            <a:off x="366980" y="1604406"/>
            <a:ext cx="2807970" cy="3039428"/>
          </a:xfrm>
          <a:custGeom>
            <a:rect b="b" l="l" r="r" t="t"/>
            <a:pathLst>
              <a:path extrusionOk="0" h="4052570" w="3743960">
                <a:moveTo>
                  <a:pt x="0" y="623895"/>
                </a:moveTo>
                <a:lnTo>
                  <a:pt x="1877" y="575138"/>
                </a:lnTo>
                <a:lnTo>
                  <a:pt x="7415" y="527407"/>
                </a:lnTo>
                <a:lnTo>
                  <a:pt x="16477" y="480841"/>
                </a:lnTo>
                <a:lnTo>
                  <a:pt x="28923" y="435579"/>
                </a:lnTo>
                <a:lnTo>
                  <a:pt x="44615" y="391760"/>
                </a:lnTo>
                <a:lnTo>
                  <a:pt x="63413" y="349521"/>
                </a:lnTo>
                <a:lnTo>
                  <a:pt x="85180" y="309003"/>
                </a:lnTo>
                <a:lnTo>
                  <a:pt x="109776" y="270343"/>
                </a:lnTo>
                <a:lnTo>
                  <a:pt x="137062" y="233680"/>
                </a:lnTo>
                <a:lnTo>
                  <a:pt x="166901" y="199153"/>
                </a:lnTo>
                <a:lnTo>
                  <a:pt x="199153" y="166901"/>
                </a:lnTo>
                <a:lnTo>
                  <a:pt x="233680" y="137062"/>
                </a:lnTo>
                <a:lnTo>
                  <a:pt x="270343" y="109775"/>
                </a:lnTo>
                <a:lnTo>
                  <a:pt x="309003" y="85179"/>
                </a:lnTo>
                <a:lnTo>
                  <a:pt x="349522" y="63413"/>
                </a:lnTo>
                <a:lnTo>
                  <a:pt x="391760" y="44615"/>
                </a:lnTo>
                <a:lnTo>
                  <a:pt x="435580" y="28923"/>
                </a:lnTo>
                <a:lnTo>
                  <a:pt x="480842" y="16477"/>
                </a:lnTo>
                <a:lnTo>
                  <a:pt x="527407" y="7415"/>
                </a:lnTo>
                <a:lnTo>
                  <a:pt x="575138" y="1877"/>
                </a:lnTo>
                <a:lnTo>
                  <a:pt x="623895" y="0"/>
                </a:lnTo>
                <a:lnTo>
                  <a:pt x="3119470" y="0"/>
                </a:lnTo>
                <a:lnTo>
                  <a:pt x="3168227" y="1877"/>
                </a:lnTo>
                <a:lnTo>
                  <a:pt x="3215957" y="7415"/>
                </a:lnTo>
                <a:lnTo>
                  <a:pt x="3262523" y="16477"/>
                </a:lnTo>
                <a:lnTo>
                  <a:pt x="3307785" y="28923"/>
                </a:lnTo>
                <a:lnTo>
                  <a:pt x="3351605" y="44615"/>
                </a:lnTo>
                <a:lnTo>
                  <a:pt x="3393843" y="63413"/>
                </a:lnTo>
                <a:lnTo>
                  <a:pt x="3434361" y="85179"/>
                </a:lnTo>
                <a:lnTo>
                  <a:pt x="3473021" y="109775"/>
                </a:lnTo>
                <a:lnTo>
                  <a:pt x="3509684" y="137062"/>
                </a:lnTo>
                <a:lnTo>
                  <a:pt x="3544211" y="166901"/>
                </a:lnTo>
                <a:lnTo>
                  <a:pt x="3576463" y="199153"/>
                </a:lnTo>
                <a:lnTo>
                  <a:pt x="3606302" y="233680"/>
                </a:lnTo>
                <a:lnTo>
                  <a:pt x="3633589" y="270343"/>
                </a:lnTo>
                <a:lnTo>
                  <a:pt x="3658185" y="309003"/>
                </a:lnTo>
                <a:lnTo>
                  <a:pt x="3679951" y="349521"/>
                </a:lnTo>
                <a:lnTo>
                  <a:pt x="3698750" y="391760"/>
                </a:lnTo>
                <a:lnTo>
                  <a:pt x="3714441" y="435579"/>
                </a:lnTo>
                <a:lnTo>
                  <a:pt x="3726887" y="480841"/>
                </a:lnTo>
                <a:lnTo>
                  <a:pt x="3735949" y="527407"/>
                </a:lnTo>
                <a:lnTo>
                  <a:pt x="3741487" y="575138"/>
                </a:lnTo>
                <a:lnTo>
                  <a:pt x="3743365" y="623895"/>
                </a:lnTo>
                <a:lnTo>
                  <a:pt x="3743361" y="3428055"/>
                </a:lnTo>
                <a:lnTo>
                  <a:pt x="3741483" y="3476812"/>
                </a:lnTo>
                <a:lnTo>
                  <a:pt x="3735945" y="3524542"/>
                </a:lnTo>
                <a:lnTo>
                  <a:pt x="3726883" y="3571108"/>
                </a:lnTo>
                <a:lnTo>
                  <a:pt x="3714437" y="3616370"/>
                </a:lnTo>
                <a:lnTo>
                  <a:pt x="3698745" y="3660190"/>
                </a:lnTo>
                <a:lnTo>
                  <a:pt x="3679947" y="3702428"/>
                </a:lnTo>
                <a:lnTo>
                  <a:pt x="3658180" y="3742946"/>
                </a:lnTo>
                <a:lnTo>
                  <a:pt x="3633584" y="3781606"/>
                </a:lnTo>
                <a:lnTo>
                  <a:pt x="3606298" y="3818269"/>
                </a:lnTo>
                <a:lnTo>
                  <a:pt x="3576459" y="3852796"/>
                </a:lnTo>
                <a:lnTo>
                  <a:pt x="3544206" y="3885048"/>
                </a:lnTo>
                <a:lnTo>
                  <a:pt x="3509680" y="3914887"/>
                </a:lnTo>
                <a:lnTo>
                  <a:pt x="3473017" y="3942174"/>
                </a:lnTo>
                <a:lnTo>
                  <a:pt x="3434357" y="3966770"/>
                </a:lnTo>
                <a:lnTo>
                  <a:pt x="3393838" y="3988536"/>
                </a:lnTo>
                <a:lnTo>
                  <a:pt x="3351600" y="4007335"/>
                </a:lnTo>
                <a:lnTo>
                  <a:pt x="3307780" y="4023026"/>
                </a:lnTo>
                <a:lnTo>
                  <a:pt x="3262518" y="4035472"/>
                </a:lnTo>
                <a:lnTo>
                  <a:pt x="3215952" y="4044534"/>
                </a:lnTo>
                <a:lnTo>
                  <a:pt x="3168222" y="4050072"/>
                </a:lnTo>
                <a:lnTo>
                  <a:pt x="3119465" y="4051950"/>
                </a:lnTo>
                <a:lnTo>
                  <a:pt x="623895" y="4051946"/>
                </a:lnTo>
                <a:lnTo>
                  <a:pt x="575138" y="4050068"/>
                </a:lnTo>
                <a:lnTo>
                  <a:pt x="527407" y="4044530"/>
                </a:lnTo>
                <a:lnTo>
                  <a:pt x="480842" y="4035468"/>
                </a:lnTo>
                <a:lnTo>
                  <a:pt x="435580" y="4023022"/>
                </a:lnTo>
                <a:lnTo>
                  <a:pt x="391760" y="4007331"/>
                </a:lnTo>
                <a:lnTo>
                  <a:pt x="349522" y="3988532"/>
                </a:lnTo>
                <a:lnTo>
                  <a:pt x="309003" y="3966766"/>
                </a:lnTo>
                <a:lnTo>
                  <a:pt x="270343" y="3942170"/>
                </a:lnTo>
                <a:lnTo>
                  <a:pt x="233680" y="3914883"/>
                </a:lnTo>
                <a:lnTo>
                  <a:pt x="199153" y="3885044"/>
                </a:lnTo>
                <a:lnTo>
                  <a:pt x="166901" y="3852792"/>
                </a:lnTo>
                <a:lnTo>
                  <a:pt x="137062" y="3818265"/>
                </a:lnTo>
                <a:lnTo>
                  <a:pt x="109776" y="3781602"/>
                </a:lnTo>
                <a:lnTo>
                  <a:pt x="85180" y="3742942"/>
                </a:lnTo>
                <a:lnTo>
                  <a:pt x="63413" y="3702424"/>
                </a:lnTo>
                <a:lnTo>
                  <a:pt x="44615" y="3660186"/>
                </a:lnTo>
                <a:lnTo>
                  <a:pt x="28923" y="3616366"/>
                </a:lnTo>
                <a:lnTo>
                  <a:pt x="16477" y="3571104"/>
                </a:lnTo>
                <a:lnTo>
                  <a:pt x="7415" y="3524538"/>
                </a:lnTo>
                <a:lnTo>
                  <a:pt x="1877" y="3476808"/>
                </a:lnTo>
                <a:lnTo>
                  <a:pt x="0" y="3428051"/>
                </a:lnTo>
                <a:lnTo>
                  <a:pt x="0" y="623895"/>
                </a:lnTo>
                <a:close/>
              </a:path>
            </a:pathLst>
          </a:custGeom>
          <a:noFill/>
          <a:ln cap="flat" cmpd="sng" w="28575">
            <a:solidFill>
              <a:srgbClr val="0D0D0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970" name="Google Shape;970;p125"/>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4" name="Shape 974"/>
        <p:cNvGrpSpPr/>
        <p:nvPr/>
      </p:nvGrpSpPr>
      <p:grpSpPr>
        <a:xfrm>
          <a:off x="0" y="0"/>
          <a:ext cx="0" cy="0"/>
          <a:chOff x="0" y="0"/>
          <a:chExt cx="0" cy="0"/>
        </a:xfrm>
      </p:grpSpPr>
      <p:sp>
        <p:nvSpPr>
          <p:cNvPr id="975" name="Google Shape;975;p126"/>
          <p:cNvSpPr txBox="1"/>
          <p:nvPr>
            <p:ph type="title"/>
          </p:nvPr>
        </p:nvSpPr>
        <p:spPr>
          <a:xfrm>
            <a:off x="687704" y="458891"/>
            <a:ext cx="5804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регрессии</a:t>
            </a:r>
            <a:endParaRPr sz="3300"/>
          </a:p>
        </p:txBody>
      </p:sp>
      <p:pic>
        <p:nvPicPr>
          <p:cNvPr id="976" name="Google Shape;976;p126"/>
          <p:cNvPicPr preferRelativeResize="0"/>
          <p:nvPr/>
        </p:nvPicPr>
        <p:blipFill rotWithShape="1">
          <a:blip r:embed="rId3">
            <a:alphaModFix/>
          </a:blip>
          <a:srcRect b="0" l="0" r="0" t="0"/>
          <a:stretch/>
        </p:blipFill>
        <p:spPr>
          <a:xfrm>
            <a:off x="2413316" y="1329097"/>
            <a:ext cx="4029231" cy="3190154"/>
          </a:xfrm>
          <a:prstGeom prst="rect">
            <a:avLst/>
          </a:prstGeom>
          <a:noFill/>
          <a:ln>
            <a:noFill/>
          </a:ln>
        </p:spPr>
      </p:pic>
      <p:graphicFrame>
        <p:nvGraphicFramePr>
          <p:cNvPr id="977" name="Google Shape;977;p126"/>
          <p:cNvGraphicFramePr/>
          <p:nvPr/>
        </p:nvGraphicFramePr>
        <p:xfrm>
          <a:off x="553105" y="1776413"/>
          <a:ext cx="3000000" cy="3000000"/>
        </p:xfrm>
        <a:graphic>
          <a:graphicData uri="http://schemas.openxmlformats.org/drawingml/2006/table">
            <a:tbl>
              <a:tblPr bandRow="1" firstRow="1">
                <a:noFill/>
                <a:tableStyleId>{C9340D6F-A0C5-4D45-BFBB-F9E98BD33702}</a:tableStyleId>
              </a:tblPr>
              <a:tblGrid>
                <a:gridCol w="579600"/>
                <a:gridCol w="574850"/>
              </a:tblGrid>
              <a:tr h="457200">
                <a:tc>
                  <a:txBody>
                    <a:bodyPr/>
                    <a:lstStyle/>
                    <a:p>
                      <a:pPr indent="0" lvl="0" marL="0" marR="0" rtl="0" algn="ctr">
                        <a:lnSpc>
                          <a:spcPct val="100000"/>
                        </a:lnSpc>
                        <a:spcBef>
                          <a:spcPts val="0"/>
                        </a:spcBef>
                        <a:spcAft>
                          <a:spcPts val="0"/>
                        </a:spcAft>
                        <a:buNone/>
                      </a:pPr>
                      <a:r>
                        <a:rPr b="1" lang="ru" sz="2400" u="none" cap="none" strike="noStrike">
                          <a:solidFill>
                            <a:srgbClr val="FFFFFF"/>
                          </a:solidFill>
                          <a:latin typeface="Calibri"/>
                          <a:ea typeface="Calibri"/>
                          <a:cs typeface="Calibri"/>
                          <a:sym typeface="Calibri"/>
                        </a:rPr>
                        <a:t>x</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b="1" lang="ru" sz="2400" u="none" cap="none" strike="noStrike">
                          <a:solidFill>
                            <a:srgbClr val="FFFFFF"/>
                          </a:solidFill>
                          <a:latin typeface="Calibri"/>
                          <a:ea typeface="Calibri"/>
                          <a:cs typeface="Calibri"/>
                          <a:sym typeface="Calibri"/>
                        </a:rPr>
                        <a:t>y</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3</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978" name="Google Shape;978;p12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2" name="Shape 982"/>
        <p:cNvGrpSpPr/>
        <p:nvPr/>
      </p:nvGrpSpPr>
      <p:grpSpPr>
        <a:xfrm>
          <a:off x="0" y="0"/>
          <a:ext cx="0" cy="0"/>
          <a:chOff x="0" y="0"/>
          <a:chExt cx="0" cy="0"/>
        </a:xfrm>
      </p:grpSpPr>
      <p:pic>
        <p:nvPicPr>
          <p:cNvPr id="983" name="Google Shape;983;p127"/>
          <p:cNvPicPr preferRelativeResize="0"/>
          <p:nvPr/>
        </p:nvPicPr>
        <p:blipFill rotWithShape="1">
          <a:blip r:embed="rId3">
            <a:alphaModFix/>
          </a:blip>
          <a:srcRect b="0" l="0" r="0" t="0"/>
          <a:stretch/>
        </p:blipFill>
        <p:spPr>
          <a:xfrm>
            <a:off x="2410988" y="1329097"/>
            <a:ext cx="4062460" cy="3190154"/>
          </a:xfrm>
          <a:prstGeom prst="rect">
            <a:avLst/>
          </a:prstGeom>
          <a:noFill/>
          <a:ln>
            <a:noFill/>
          </a:ln>
        </p:spPr>
      </p:pic>
      <p:sp>
        <p:nvSpPr>
          <p:cNvPr id="984" name="Google Shape;984;p127"/>
          <p:cNvSpPr txBox="1"/>
          <p:nvPr/>
        </p:nvSpPr>
        <p:spPr>
          <a:xfrm>
            <a:off x="8928419" y="4908249"/>
            <a:ext cx="135600" cy="148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900">
                <a:solidFill>
                  <a:srgbClr val="898989"/>
                </a:solidFill>
                <a:latin typeface="Calibri"/>
                <a:ea typeface="Calibri"/>
                <a:cs typeface="Calibri"/>
                <a:sym typeface="Calibri"/>
              </a:rPr>
              <a:t>30</a:t>
            </a:r>
            <a:endParaRPr sz="900">
              <a:latin typeface="Calibri"/>
              <a:ea typeface="Calibri"/>
              <a:cs typeface="Calibri"/>
              <a:sym typeface="Calibri"/>
            </a:endParaRPr>
          </a:p>
        </p:txBody>
      </p:sp>
      <p:graphicFrame>
        <p:nvGraphicFramePr>
          <p:cNvPr id="985" name="Google Shape;985;p127"/>
          <p:cNvGraphicFramePr/>
          <p:nvPr/>
        </p:nvGraphicFramePr>
        <p:xfrm>
          <a:off x="553105" y="1776413"/>
          <a:ext cx="3000000" cy="3000000"/>
        </p:xfrm>
        <a:graphic>
          <a:graphicData uri="http://schemas.openxmlformats.org/drawingml/2006/table">
            <a:tbl>
              <a:tblPr bandRow="1" firstRow="1">
                <a:noFill/>
                <a:tableStyleId>{C9340D6F-A0C5-4D45-BFBB-F9E98BD33702}</a:tableStyleId>
              </a:tblPr>
              <a:tblGrid>
                <a:gridCol w="579600"/>
                <a:gridCol w="574850"/>
              </a:tblGrid>
              <a:tr h="457200">
                <a:tc>
                  <a:txBody>
                    <a:bodyPr/>
                    <a:lstStyle/>
                    <a:p>
                      <a:pPr indent="0" lvl="0" marL="0" marR="0" rtl="0" algn="ctr">
                        <a:lnSpc>
                          <a:spcPct val="100000"/>
                        </a:lnSpc>
                        <a:spcBef>
                          <a:spcPts val="0"/>
                        </a:spcBef>
                        <a:spcAft>
                          <a:spcPts val="0"/>
                        </a:spcAft>
                        <a:buNone/>
                      </a:pPr>
                      <a:r>
                        <a:rPr b="1" lang="ru" sz="2400" u="none" cap="none" strike="noStrike">
                          <a:solidFill>
                            <a:srgbClr val="FFFFFF"/>
                          </a:solidFill>
                          <a:latin typeface="Calibri"/>
                          <a:ea typeface="Calibri"/>
                          <a:cs typeface="Calibri"/>
                          <a:sym typeface="Calibri"/>
                        </a:rPr>
                        <a:t>x</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b="1" lang="ru" sz="2400" u="none" cap="none" strike="noStrike">
                          <a:solidFill>
                            <a:srgbClr val="FFFFFF"/>
                          </a:solidFill>
                          <a:latin typeface="Calibri"/>
                          <a:ea typeface="Calibri"/>
                          <a:cs typeface="Calibri"/>
                          <a:sym typeface="Calibri"/>
                        </a:rPr>
                        <a:t>y</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3</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sp>
        <p:nvSpPr>
          <p:cNvPr id="986" name="Google Shape;986;p127"/>
          <p:cNvSpPr txBox="1"/>
          <p:nvPr>
            <p:ph type="title"/>
          </p:nvPr>
        </p:nvSpPr>
        <p:spPr>
          <a:xfrm>
            <a:off x="687704" y="458891"/>
            <a:ext cx="5804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регрессии</a:t>
            </a:r>
            <a:endParaRPr sz="3300"/>
          </a:p>
        </p:txBody>
      </p:sp>
      <p:sp>
        <p:nvSpPr>
          <p:cNvPr id="987" name="Google Shape;987;p12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8"/>
          <p:cNvSpPr/>
          <p:nvPr/>
        </p:nvSpPr>
        <p:spPr>
          <a:xfrm>
            <a:off x="4673486" y="1815665"/>
            <a:ext cx="4290900" cy="32133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128"/>
          <p:cNvSpPr/>
          <p:nvPr/>
        </p:nvSpPr>
        <p:spPr>
          <a:xfrm>
            <a:off x="179512" y="1815666"/>
            <a:ext cx="4320600" cy="32133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128"/>
          <p:cNvSpPr txBox="1"/>
          <p:nvPr/>
        </p:nvSpPr>
        <p:spPr>
          <a:xfrm>
            <a:off x="2069021" y="25191"/>
            <a:ext cx="5012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 sz="2800">
                <a:solidFill>
                  <a:schemeClr val="dk1"/>
                </a:solidFill>
                <a:latin typeface="Calibri"/>
                <a:ea typeface="Calibri"/>
                <a:cs typeface="Calibri"/>
                <a:sym typeface="Calibri"/>
              </a:rPr>
              <a:t>Метод наименьших квадратов</a:t>
            </a:r>
            <a:endParaRPr b="1" sz="2800">
              <a:solidFill>
                <a:schemeClr val="dk1"/>
              </a:solidFill>
              <a:latin typeface="Calibri"/>
              <a:ea typeface="Calibri"/>
              <a:cs typeface="Calibri"/>
              <a:sym typeface="Calibri"/>
            </a:endParaRPr>
          </a:p>
        </p:txBody>
      </p:sp>
      <p:sp>
        <p:nvSpPr>
          <p:cNvPr id="995" name="Google Shape;995;p128"/>
          <p:cNvSpPr txBox="1"/>
          <p:nvPr/>
        </p:nvSpPr>
        <p:spPr>
          <a:xfrm>
            <a:off x="901105" y="519522"/>
            <a:ext cx="7348500" cy="1223400"/>
          </a:xfrm>
          <a:prstGeom prst="rect">
            <a:avLst/>
          </a:prstGeom>
          <a:blipFill rotWithShape="1">
            <a:blip r:embed="rId3">
              <a:alphaModFix/>
            </a:blip>
            <a:stretch>
              <a:fillRect b="-5989" l="-909" r="0" t="-18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996" name="Google Shape;996;p128"/>
          <p:cNvSpPr txBox="1"/>
          <p:nvPr/>
        </p:nvSpPr>
        <p:spPr>
          <a:xfrm>
            <a:off x="1282564" y="2679762"/>
            <a:ext cx="1868400" cy="9603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997" name="Google Shape;997;p128"/>
          <p:cNvSpPr txBox="1"/>
          <p:nvPr/>
        </p:nvSpPr>
        <p:spPr>
          <a:xfrm>
            <a:off x="5197264" y="4372306"/>
            <a:ext cx="3243300" cy="6297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998" name="Google Shape;998;p128"/>
          <p:cNvSpPr txBox="1"/>
          <p:nvPr/>
        </p:nvSpPr>
        <p:spPr>
          <a:xfrm>
            <a:off x="509599" y="1842619"/>
            <a:ext cx="34143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 sz="2000">
                <a:solidFill>
                  <a:schemeClr val="dk1"/>
                </a:solidFill>
                <a:latin typeface="Calibri"/>
                <a:ea typeface="Calibri"/>
                <a:cs typeface="Calibri"/>
                <a:sym typeface="Calibri"/>
              </a:rPr>
              <a:t>Переопределённая система уравнений</a:t>
            </a:r>
            <a:endParaRPr b="1" sz="2000">
              <a:solidFill>
                <a:schemeClr val="dk1"/>
              </a:solidFill>
              <a:latin typeface="Calibri"/>
              <a:ea typeface="Calibri"/>
              <a:cs typeface="Calibri"/>
              <a:sym typeface="Calibri"/>
            </a:endParaRPr>
          </a:p>
        </p:txBody>
      </p:sp>
      <p:sp>
        <p:nvSpPr>
          <p:cNvPr id="999" name="Google Shape;999;p128"/>
          <p:cNvSpPr txBox="1"/>
          <p:nvPr/>
        </p:nvSpPr>
        <p:spPr>
          <a:xfrm>
            <a:off x="4833577" y="2432795"/>
            <a:ext cx="38916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 sz="2000">
                <a:solidFill>
                  <a:schemeClr val="dk1"/>
                </a:solidFill>
                <a:latin typeface="Calibri"/>
                <a:ea typeface="Calibri"/>
                <a:cs typeface="Calibri"/>
                <a:sym typeface="Calibri"/>
              </a:rPr>
              <a:t>Метод наименьших квадратов (МНК)</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ru" sz="2000">
                <a:solidFill>
                  <a:schemeClr val="dk1"/>
                </a:solidFill>
                <a:latin typeface="Calibri"/>
                <a:ea typeface="Calibri"/>
                <a:cs typeface="Calibri"/>
                <a:sym typeface="Calibri"/>
              </a:rPr>
              <a:t>Минимизация суммы квадратов отклонений RSS (Resudiual Sum of Squares)</a:t>
            </a:r>
            <a:endParaRPr sz="2000">
              <a:solidFill>
                <a:schemeClr val="dk1"/>
              </a:solidFill>
              <a:latin typeface="Calibri"/>
              <a:ea typeface="Calibri"/>
              <a:cs typeface="Calibri"/>
              <a:sym typeface="Calibri"/>
            </a:endParaRPr>
          </a:p>
        </p:txBody>
      </p:sp>
      <p:sp>
        <p:nvSpPr>
          <p:cNvPr id="1000" name="Google Shape;1000;p128"/>
          <p:cNvSpPr txBox="1"/>
          <p:nvPr/>
        </p:nvSpPr>
        <p:spPr>
          <a:xfrm>
            <a:off x="4815929" y="1842619"/>
            <a:ext cx="38916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 sz="2000">
                <a:solidFill>
                  <a:schemeClr val="dk1"/>
                </a:solidFill>
                <a:latin typeface="Calibri"/>
                <a:ea typeface="Calibri"/>
                <a:cs typeface="Calibri"/>
                <a:sym typeface="Calibri"/>
              </a:rPr>
              <a:t>Необходимость в</a:t>
            </a:r>
            <a:endParaRPr/>
          </a:p>
          <a:p>
            <a:pPr indent="0" lvl="0" marL="0" marR="0" rtl="0" algn="ctr">
              <a:spcBef>
                <a:spcPts val="0"/>
              </a:spcBef>
              <a:spcAft>
                <a:spcPts val="0"/>
              </a:spcAft>
              <a:buNone/>
            </a:pPr>
            <a:r>
              <a:rPr b="1" lang="ru" sz="2000">
                <a:solidFill>
                  <a:schemeClr val="dk1"/>
                </a:solidFill>
                <a:latin typeface="Calibri"/>
                <a:ea typeface="Calibri"/>
                <a:cs typeface="Calibri"/>
                <a:sym typeface="Calibri"/>
              </a:rPr>
              <a:t>приближенных методах</a:t>
            </a:r>
            <a:endParaRPr b="1" sz="2000">
              <a:solidFill>
                <a:schemeClr val="dk1"/>
              </a:solidFill>
              <a:latin typeface="Calibri"/>
              <a:ea typeface="Calibri"/>
              <a:cs typeface="Calibri"/>
              <a:sym typeface="Calibri"/>
            </a:endParaRPr>
          </a:p>
        </p:txBody>
      </p:sp>
      <p:sp>
        <p:nvSpPr>
          <p:cNvPr id="1001" name="Google Shape;1001;p128"/>
          <p:cNvSpPr txBox="1"/>
          <p:nvPr/>
        </p:nvSpPr>
        <p:spPr>
          <a:xfrm>
            <a:off x="445020" y="3847806"/>
            <a:ext cx="38916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 sz="2000">
                <a:solidFill>
                  <a:schemeClr val="dk1"/>
                </a:solidFill>
                <a:latin typeface="Calibri"/>
                <a:ea typeface="Calibri"/>
                <a:cs typeface="Calibri"/>
                <a:sym typeface="Calibri"/>
              </a:rPr>
              <a:t>В общем случае решения не имеет (т.к. экспериментальные точки обычно не ложатся в точности на одну прямую)</a:t>
            </a:r>
            <a:endParaRPr sz="2000">
              <a:solidFill>
                <a:schemeClr val="dk1"/>
              </a:solidFill>
              <a:latin typeface="Calibri"/>
              <a:ea typeface="Calibri"/>
              <a:cs typeface="Calibri"/>
              <a:sym typeface="Calibri"/>
            </a:endParaRPr>
          </a:p>
        </p:txBody>
      </p:sp>
      <p:sp>
        <p:nvSpPr>
          <p:cNvPr id="1002" name="Google Shape;1002;p128"/>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29"/>
          <p:cNvSpPr/>
          <p:nvPr/>
        </p:nvSpPr>
        <p:spPr>
          <a:xfrm>
            <a:off x="305015" y="2031791"/>
            <a:ext cx="8534100" cy="26364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129"/>
          <p:cNvSpPr/>
          <p:nvPr/>
        </p:nvSpPr>
        <p:spPr>
          <a:xfrm>
            <a:off x="4739844" y="544999"/>
            <a:ext cx="4141500" cy="11820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129"/>
          <p:cNvSpPr/>
          <p:nvPr/>
        </p:nvSpPr>
        <p:spPr>
          <a:xfrm>
            <a:off x="347355" y="544999"/>
            <a:ext cx="4069500" cy="11820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129"/>
          <p:cNvSpPr txBox="1"/>
          <p:nvPr/>
        </p:nvSpPr>
        <p:spPr>
          <a:xfrm>
            <a:off x="807850" y="-28350"/>
            <a:ext cx="7905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 sz="2800">
                <a:solidFill>
                  <a:schemeClr val="dk1"/>
                </a:solidFill>
                <a:latin typeface="Calibri"/>
                <a:ea typeface="Calibri"/>
                <a:cs typeface="Calibri"/>
                <a:sym typeface="Calibri"/>
              </a:rPr>
              <a:t>Линейная регрессия: коэффициенты</a:t>
            </a:r>
            <a:endParaRPr b="1" sz="2800">
              <a:solidFill>
                <a:schemeClr val="dk1"/>
              </a:solidFill>
              <a:latin typeface="Calibri"/>
              <a:ea typeface="Calibri"/>
              <a:cs typeface="Calibri"/>
              <a:sym typeface="Calibri"/>
            </a:endParaRPr>
          </a:p>
        </p:txBody>
      </p:sp>
      <p:sp>
        <p:nvSpPr>
          <p:cNvPr id="1011" name="Google Shape;1011;p129"/>
          <p:cNvSpPr txBox="1"/>
          <p:nvPr/>
        </p:nvSpPr>
        <p:spPr>
          <a:xfrm>
            <a:off x="480140" y="2471314"/>
            <a:ext cx="3719100" cy="11076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12" name="Google Shape;1012;p129"/>
          <p:cNvSpPr/>
          <p:nvPr/>
        </p:nvSpPr>
        <p:spPr>
          <a:xfrm>
            <a:off x="2517609" y="2060957"/>
            <a:ext cx="4108800" cy="3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000">
                <a:solidFill>
                  <a:schemeClr val="dk1"/>
                </a:solidFill>
                <a:latin typeface="Calibri"/>
                <a:ea typeface="Calibri"/>
                <a:cs typeface="Calibri"/>
                <a:sym typeface="Calibri"/>
              </a:rPr>
              <a:t>Поиск стационарных точек для RSS</a:t>
            </a:r>
            <a:endParaRPr b="1" sz="2000">
              <a:solidFill>
                <a:schemeClr val="dk1"/>
              </a:solidFill>
              <a:latin typeface="Calibri"/>
              <a:ea typeface="Calibri"/>
              <a:cs typeface="Calibri"/>
              <a:sym typeface="Calibri"/>
            </a:endParaRPr>
          </a:p>
        </p:txBody>
      </p:sp>
      <p:sp>
        <p:nvSpPr>
          <p:cNvPr id="1013" name="Google Shape;1013;p129"/>
          <p:cNvSpPr txBox="1"/>
          <p:nvPr/>
        </p:nvSpPr>
        <p:spPr>
          <a:xfrm>
            <a:off x="4976535" y="2457720"/>
            <a:ext cx="3583500" cy="11076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14" name="Google Shape;1014;p129"/>
          <p:cNvSpPr txBox="1"/>
          <p:nvPr/>
        </p:nvSpPr>
        <p:spPr>
          <a:xfrm>
            <a:off x="551006" y="3945673"/>
            <a:ext cx="2228700" cy="5325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15" name="Google Shape;1015;p129"/>
          <p:cNvSpPr txBox="1"/>
          <p:nvPr/>
        </p:nvSpPr>
        <p:spPr>
          <a:xfrm>
            <a:off x="2761238" y="3945673"/>
            <a:ext cx="2957100" cy="5325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16" name="Google Shape;1016;p129"/>
          <p:cNvSpPr txBox="1"/>
          <p:nvPr/>
        </p:nvSpPr>
        <p:spPr>
          <a:xfrm>
            <a:off x="5526617" y="3927367"/>
            <a:ext cx="3097800" cy="5325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17" name="Google Shape;1017;p129"/>
          <p:cNvSpPr txBox="1"/>
          <p:nvPr/>
        </p:nvSpPr>
        <p:spPr>
          <a:xfrm>
            <a:off x="5933196" y="897179"/>
            <a:ext cx="1754700" cy="732300"/>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18" name="Google Shape;1018;p129"/>
          <p:cNvSpPr/>
          <p:nvPr/>
        </p:nvSpPr>
        <p:spPr>
          <a:xfrm>
            <a:off x="4891050" y="545859"/>
            <a:ext cx="2155800" cy="3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000">
                <a:solidFill>
                  <a:schemeClr val="dk1"/>
                </a:solidFill>
                <a:latin typeface="Calibri"/>
                <a:ea typeface="Calibri"/>
                <a:cs typeface="Calibri"/>
                <a:sym typeface="Calibri"/>
              </a:rPr>
              <a:t>Результат расчёта</a:t>
            </a:r>
            <a:endParaRPr b="1" sz="2000">
              <a:solidFill>
                <a:schemeClr val="dk1"/>
              </a:solidFill>
              <a:latin typeface="Calibri"/>
              <a:ea typeface="Calibri"/>
              <a:cs typeface="Calibri"/>
              <a:sym typeface="Calibri"/>
            </a:endParaRPr>
          </a:p>
        </p:txBody>
      </p:sp>
      <p:grpSp>
        <p:nvGrpSpPr>
          <p:cNvPr id="1019" name="Google Shape;1019;p129"/>
          <p:cNvGrpSpPr/>
          <p:nvPr/>
        </p:nvGrpSpPr>
        <p:grpSpPr>
          <a:xfrm>
            <a:off x="347339" y="494847"/>
            <a:ext cx="3997887" cy="927905"/>
            <a:chOff x="627610" y="5266951"/>
            <a:chExt cx="3997887" cy="1237207"/>
          </a:xfrm>
        </p:grpSpPr>
        <p:sp>
          <p:nvSpPr>
            <p:cNvPr id="1020" name="Google Shape;1020;p129"/>
            <p:cNvSpPr txBox="1"/>
            <p:nvPr/>
          </p:nvSpPr>
          <p:spPr>
            <a:xfrm>
              <a:off x="1684897" y="5739457"/>
              <a:ext cx="2940600" cy="764700"/>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21" name="Google Shape;1021;p129"/>
            <p:cNvSpPr/>
            <p:nvPr/>
          </p:nvSpPr>
          <p:spPr>
            <a:xfrm>
              <a:off x="627610" y="5266951"/>
              <a:ext cx="3261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ru" sz="2000">
                  <a:solidFill>
                    <a:schemeClr val="dk1"/>
                  </a:solidFill>
                  <a:latin typeface="Calibri"/>
                  <a:ea typeface="Calibri"/>
                  <a:cs typeface="Calibri"/>
                  <a:sym typeface="Calibri"/>
                </a:rPr>
                <a:t>Минимизируемая функция</a:t>
              </a:r>
              <a:endParaRPr b="1" sz="2000">
                <a:solidFill>
                  <a:schemeClr val="dk1"/>
                </a:solidFill>
                <a:latin typeface="Calibri"/>
                <a:ea typeface="Calibri"/>
                <a:cs typeface="Calibri"/>
                <a:sym typeface="Calibri"/>
              </a:endParaRPr>
            </a:p>
          </p:txBody>
        </p:sp>
      </p:grpSp>
      <p:sp>
        <p:nvSpPr>
          <p:cNvPr id="1022" name="Google Shape;1022;p129"/>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p:nvPr>
            <p:ph idx="12" type="sldNum"/>
          </p:nvPr>
        </p:nvSpPr>
        <p:spPr>
          <a:xfrm>
            <a:off x="6511367" y="3510992"/>
            <a:ext cx="152400" cy="152400"/>
          </a:xfrm>
          <a:prstGeom prst="ellipse">
            <a:avLst/>
          </a:prstGeom>
          <a:solidFill>
            <a:schemeClr val="accent1"/>
          </a:solidFill>
          <a:ln>
            <a:noFill/>
          </a:ln>
        </p:spPr>
        <p:txBody>
          <a:bodyPr anchorCtr="0" anchor="ctr" bIns="0" lIns="0" spcFirstLastPara="1" rIns="0" wrap="square" tIns="0">
            <a:normAutofit fontScale="85000" lnSpcReduction="20000"/>
          </a:bodyPr>
          <a:lstStyle/>
          <a:p>
            <a:pPr indent="0" lvl="0" marL="0" rtl="0" algn="ctr">
              <a:spcBef>
                <a:spcPts val="0"/>
              </a:spcBef>
              <a:spcAft>
                <a:spcPts val="0"/>
              </a:spcAft>
              <a:buClr>
                <a:srgbClr val="000000"/>
              </a:buClr>
              <a:buFont typeface="Arial"/>
              <a:buNone/>
            </a:pPr>
            <a:fld id="{00000000-1234-1234-1234-123412341234}" type="slidenum">
              <a:rPr lang="ru"/>
              <a:t>‹#›</a:t>
            </a:fld>
            <a:endParaRPr/>
          </a:p>
        </p:txBody>
      </p:sp>
      <p:pic>
        <p:nvPicPr>
          <p:cNvPr id="302" name="Google Shape;302;p49"/>
          <p:cNvPicPr preferRelativeResize="0"/>
          <p:nvPr/>
        </p:nvPicPr>
        <p:blipFill rotWithShape="1">
          <a:blip r:embed="rId3">
            <a:alphaModFix/>
          </a:blip>
          <a:srcRect b="0" l="0" r="0" t="0"/>
          <a:stretch/>
        </p:blipFill>
        <p:spPr>
          <a:xfrm>
            <a:off x="72662" y="213551"/>
            <a:ext cx="8998676" cy="4716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30"/>
          <p:cNvSpPr/>
          <p:nvPr/>
        </p:nvSpPr>
        <p:spPr>
          <a:xfrm>
            <a:off x="230837" y="2285967"/>
            <a:ext cx="5331000" cy="14199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130"/>
          <p:cNvSpPr/>
          <p:nvPr/>
        </p:nvSpPr>
        <p:spPr>
          <a:xfrm>
            <a:off x="230837" y="590162"/>
            <a:ext cx="5331000" cy="1512300"/>
          </a:xfrm>
          <a:prstGeom prst="roundRect">
            <a:avLst>
              <a:gd fmla="val 16667" name="adj"/>
            </a:avLst>
          </a:prstGeom>
          <a:gradFill>
            <a:gsLst>
              <a:gs pos="0">
                <a:srgbClr val="9BE9FF"/>
              </a:gs>
              <a:gs pos="35000">
                <a:srgbClr val="B8F1FF"/>
              </a:gs>
              <a:gs pos="100000">
                <a:srgbClr val="E2FBFF"/>
              </a:gs>
            </a:gsLst>
            <a:lin ang="16200038" scaled="0"/>
          </a:gradFill>
          <a:ln cap="flat" cmpd="sng" w="9525">
            <a:solidFill>
              <a:srgbClr val="45A9C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130"/>
          <p:cNvSpPr txBox="1"/>
          <p:nvPr/>
        </p:nvSpPr>
        <p:spPr>
          <a:xfrm>
            <a:off x="1128260" y="25191"/>
            <a:ext cx="68943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 sz="2800">
                <a:solidFill>
                  <a:schemeClr val="dk1"/>
                </a:solidFill>
                <a:latin typeface="Calibri"/>
                <a:ea typeface="Calibri"/>
                <a:cs typeface="Calibri"/>
                <a:sym typeface="Calibri"/>
              </a:rPr>
              <a:t>Линейная регрессия: коэффициенты </a:t>
            </a:r>
            <a:r>
              <a:rPr b="1" i="1" lang="ru" sz="2800">
                <a:solidFill>
                  <a:schemeClr val="dk1"/>
                </a:solidFill>
                <a:latin typeface="Calibri"/>
                <a:ea typeface="Calibri"/>
                <a:cs typeface="Calibri"/>
                <a:sym typeface="Calibri"/>
              </a:rPr>
              <a:t>r</a:t>
            </a:r>
            <a:r>
              <a:rPr b="1" lang="ru" sz="2800">
                <a:solidFill>
                  <a:schemeClr val="dk1"/>
                </a:solidFill>
                <a:latin typeface="Calibri"/>
                <a:ea typeface="Calibri"/>
                <a:cs typeface="Calibri"/>
                <a:sym typeface="Calibri"/>
              </a:rPr>
              <a:t> и </a:t>
            </a:r>
            <a:r>
              <a:rPr b="1" i="1" lang="ru" sz="2800">
                <a:solidFill>
                  <a:schemeClr val="dk1"/>
                </a:solidFill>
                <a:latin typeface="Calibri"/>
                <a:ea typeface="Calibri"/>
                <a:cs typeface="Calibri"/>
                <a:sym typeface="Calibri"/>
              </a:rPr>
              <a:t>R</a:t>
            </a:r>
            <a:r>
              <a:rPr b="1" baseline="30000" lang="ru" sz="2800">
                <a:solidFill>
                  <a:schemeClr val="dk1"/>
                </a:solidFill>
                <a:latin typeface="Calibri"/>
                <a:ea typeface="Calibri"/>
                <a:cs typeface="Calibri"/>
                <a:sym typeface="Calibri"/>
              </a:rPr>
              <a:t>2</a:t>
            </a:r>
            <a:endParaRPr b="1" baseline="30000" sz="2800">
              <a:solidFill>
                <a:schemeClr val="dk1"/>
              </a:solidFill>
              <a:latin typeface="Calibri"/>
              <a:ea typeface="Calibri"/>
              <a:cs typeface="Calibri"/>
              <a:sym typeface="Calibri"/>
            </a:endParaRPr>
          </a:p>
        </p:txBody>
      </p:sp>
      <p:grpSp>
        <p:nvGrpSpPr>
          <p:cNvPr id="1030" name="Google Shape;1030;p130"/>
          <p:cNvGrpSpPr/>
          <p:nvPr/>
        </p:nvGrpSpPr>
        <p:grpSpPr>
          <a:xfrm>
            <a:off x="179512" y="2384917"/>
            <a:ext cx="5364000" cy="914521"/>
            <a:chOff x="1" y="2953772"/>
            <a:chExt cx="5364000" cy="1219361"/>
          </a:xfrm>
        </p:grpSpPr>
        <p:sp>
          <p:nvSpPr>
            <p:cNvPr id="1031" name="Google Shape;1031;p130"/>
            <p:cNvSpPr txBox="1"/>
            <p:nvPr/>
          </p:nvSpPr>
          <p:spPr>
            <a:xfrm>
              <a:off x="376093" y="2953772"/>
              <a:ext cx="4611900" cy="428400"/>
            </a:xfrm>
            <a:prstGeom prst="rect">
              <a:avLst/>
            </a:prstGeom>
            <a:blipFill rotWithShape="1">
              <a:blip r:embed="rId3">
                <a:alphaModFix/>
              </a:blip>
              <a:stretch>
                <a:fillRect b="-19998" l="-1319" r="-5679" t="-570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32" name="Google Shape;1032;p130"/>
            <p:cNvSpPr txBox="1"/>
            <p:nvPr/>
          </p:nvSpPr>
          <p:spPr>
            <a:xfrm>
              <a:off x="1" y="3429133"/>
              <a:ext cx="5364000" cy="7440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grpSp>
      <p:sp>
        <p:nvSpPr>
          <p:cNvPr id="1033" name="Google Shape;1033;p130"/>
          <p:cNvSpPr txBox="1"/>
          <p:nvPr/>
        </p:nvSpPr>
        <p:spPr>
          <a:xfrm>
            <a:off x="20690" y="4235933"/>
            <a:ext cx="9077700" cy="6831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cxnSp>
        <p:nvCxnSpPr>
          <p:cNvPr id="1034" name="Google Shape;1034;p130"/>
          <p:cNvCxnSpPr>
            <a:endCxn id="1035" idx="1"/>
          </p:cNvCxnSpPr>
          <p:nvPr/>
        </p:nvCxnSpPr>
        <p:spPr>
          <a:xfrm flipH="1" rot="10800000">
            <a:off x="4686699" y="4321876"/>
            <a:ext cx="1007400" cy="491700"/>
          </a:xfrm>
          <a:prstGeom prst="straightConnector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900"/>
              </a:srgbClr>
            </a:outerShdw>
          </a:effectLst>
        </p:spPr>
      </p:cxnSp>
      <p:grpSp>
        <p:nvGrpSpPr>
          <p:cNvPr id="1036" name="Google Shape;1036;p130"/>
          <p:cNvGrpSpPr/>
          <p:nvPr/>
        </p:nvGrpSpPr>
        <p:grpSpPr>
          <a:xfrm>
            <a:off x="729805" y="713385"/>
            <a:ext cx="4299900" cy="1173875"/>
            <a:chOff x="52040" y="856995"/>
            <a:chExt cx="4299900" cy="1565166"/>
          </a:xfrm>
        </p:grpSpPr>
        <p:sp>
          <p:nvSpPr>
            <p:cNvPr id="1037" name="Google Shape;1037;p130"/>
            <p:cNvSpPr txBox="1"/>
            <p:nvPr/>
          </p:nvSpPr>
          <p:spPr>
            <a:xfrm>
              <a:off x="337726" y="856995"/>
              <a:ext cx="3728400" cy="94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 sz="2000">
                  <a:solidFill>
                    <a:schemeClr val="dk1"/>
                  </a:solidFill>
                  <a:latin typeface="Calibri"/>
                  <a:ea typeface="Calibri"/>
                  <a:cs typeface="Calibri"/>
                  <a:sym typeface="Calibri"/>
                </a:rPr>
                <a:t>Коэффициент детерминации </a:t>
              </a:r>
              <a:r>
                <a:rPr b="1" i="1" lang="ru" sz="2000">
                  <a:solidFill>
                    <a:schemeClr val="dk1"/>
                  </a:solidFill>
                  <a:latin typeface="Calibri"/>
                  <a:ea typeface="Calibri"/>
                  <a:cs typeface="Calibri"/>
                  <a:sym typeface="Calibri"/>
                </a:rPr>
                <a:t>R</a:t>
              </a:r>
              <a:r>
                <a:rPr b="1" baseline="30000" lang="ru" sz="2000">
                  <a:solidFill>
                    <a:schemeClr val="dk1"/>
                  </a:solidFill>
                  <a:latin typeface="Calibri"/>
                  <a:ea typeface="Calibri"/>
                  <a:cs typeface="Calibri"/>
                  <a:sym typeface="Calibri"/>
                </a:rPr>
                <a:t>2</a:t>
              </a:r>
              <a:endParaRPr b="1" baseline="30000" sz="2000">
                <a:solidFill>
                  <a:schemeClr val="dk1"/>
                </a:solidFill>
                <a:latin typeface="Calibri"/>
                <a:ea typeface="Calibri"/>
                <a:cs typeface="Calibri"/>
                <a:sym typeface="Calibri"/>
              </a:endParaRPr>
            </a:p>
          </p:txBody>
        </p:sp>
        <p:sp>
          <p:nvSpPr>
            <p:cNvPr id="1038" name="Google Shape;1038;p130"/>
            <p:cNvSpPr txBox="1"/>
            <p:nvPr/>
          </p:nvSpPr>
          <p:spPr>
            <a:xfrm>
              <a:off x="52040" y="1340768"/>
              <a:ext cx="4299900" cy="7119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
          <p:nvSpPr>
            <p:cNvPr id="1039" name="Google Shape;1039;p130"/>
            <p:cNvSpPr txBox="1"/>
            <p:nvPr/>
          </p:nvSpPr>
          <p:spPr>
            <a:xfrm>
              <a:off x="1189448" y="2052861"/>
              <a:ext cx="1988700" cy="36930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grpSp>
      <p:sp>
        <p:nvSpPr>
          <p:cNvPr id="1035" name="Google Shape;1035;p130"/>
          <p:cNvSpPr txBox="1"/>
          <p:nvPr/>
        </p:nvSpPr>
        <p:spPr>
          <a:xfrm>
            <a:off x="5694099" y="3967876"/>
            <a:ext cx="14751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 sz="2000">
                <a:solidFill>
                  <a:schemeClr val="dk1"/>
                </a:solidFill>
                <a:latin typeface="Calibri"/>
                <a:ea typeface="Calibri"/>
                <a:cs typeface="Calibri"/>
                <a:sym typeface="Calibri"/>
              </a:rPr>
              <a:t>0 (т.к. МНК)</a:t>
            </a:r>
            <a:endParaRPr b="1" baseline="30000" sz="2000">
              <a:solidFill>
                <a:schemeClr val="dk1"/>
              </a:solidFill>
              <a:latin typeface="Calibri"/>
              <a:ea typeface="Calibri"/>
              <a:cs typeface="Calibri"/>
              <a:sym typeface="Calibri"/>
            </a:endParaRPr>
          </a:p>
        </p:txBody>
      </p:sp>
      <p:sp>
        <p:nvSpPr>
          <p:cNvPr id="1040" name="Google Shape;1040;p130"/>
          <p:cNvSpPr txBox="1"/>
          <p:nvPr/>
        </p:nvSpPr>
        <p:spPr>
          <a:xfrm>
            <a:off x="1128260" y="3957320"/>
            <a:ext cx="2633100" cy="321300"/>
          </a:xfrm>
          <a:prstGeom prst="rect">
            <a:avLst/>
          </a:prstGeom>
          <a:blipFill rotWithShape="1">
            <a:blip r:embed="rId8">
              <a:alphaModFix/>
            </a:blip>
            <a:stretch>
              <a:fillRect b="-19998" l="-2309" r="-9259" t="-570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graphicFrame>
        <p:nvGraphicFramePr>
          <p:cNvPr id="1041" name="Google Shape;1041;p130"/>
          <p:cNvGraphicFramePr/>
          <p:nvPr/>
        </p:nvGraphicFramePr>
        <p:xfrm>
          <a:off x="5706602" y="587778"/>
          <a:ext cx="3000000" cy="3000000"/>
        </p:xfrm>
        <a:graphic>
          <a:graphicData uri="http://schemas.openxmlformats.org/drawingml/2006/table">
            <a:tbl>
              <a:tblPr bandRow="1" firstRow="1">
                <a:noFill/>
                <a:tableStyleId>{962C969F-7870-4A3F-8B02-072C53E029D9}</a:tableStyleId>
              </a:tblPr>
              <a:tblGrid>
                <a:gridCol w="3185875"/>
              </a:tblGrid>
              <a:tr h="979175">
                <a:tc>
                  <a:txBody>
                    <a:bodyPr/>
                    <a:lstStyle/>
                    <a:p>
                      <a:pPr indent="0" lvl="0" marL="0" marR="0" rtl="0" algn="l">
                        <a:spcBef>
                          <a:spcPts val="0"/>
                        </a:spcBef>
                        <a:spcAft>
                          <a:spcPts val="0"/>
                        </a:spcAft>
                        <a:buNone/>
                      </a:pPr>
                      <a:r>
                        <a:t/>
                      </a:r>
                      <a:endParaRPr sz="1400"/>
                    </a:p>
                  </a:txBody>
                  <a:tcPr marT="34300" marB="34300" marR="91450" marL="91450"/>
                </a:tc>
              </a:tr>
              <a:tr h="979175">
                <a:tc>
                  <a:txBody>
                    <a:bodyPr/>
                    <a:lstStyle/>
                    <a:p>
                      <a:pPr indent="0" lvl="0" marL="0" marR="0" rtl="0" algn="l">
                        <a:spcBef>
                          <a:spcPts val="0"/>
                        </a:spcBef>
                        <a:spcAft>
                          <a:spcPts val="0"/>
                        </a:spcAft>
                        <a:buNone/>
                      </a:pPr>
                      <a:r>
                        <a:t/>
                      </a:r>
                      <a:endParaRPr sz="1400"/>
                    </a:p>
                  </a:txBody>
                  <a:tcPr marT="34300" marB="34300" marR="91450" marL="91450"/>
                </a:tc>
              </a:tr>
              <a:tr h="1184900">
                <a:tc>
                  <a:txBody>
                    <a:bodyPr/>
                    <a:lstStyle/>
                    <a:p>
                      <a:pPr indent="0" lvl="0" marL="0" marR="0" rtl="0" algn="l">
                        <a:spcBef>
                          <a:spcPts val="0"/>
                        </a:spcBef>
                        <a:spcAft>
                          <a:spcPts val="0"/>
                        </a:spcAft>
                        <a:buNone/>
                      </a:pPr>
                      <a:r>
                        <a:t/>
                      </a:r>
                      <a:endParaRPr sz="1400"/>
                    </a:p>
                  </a:txBody>
                  <a:tcPr marT="34300" marB="34300" marR="91450" marL="91450"/>
                </a:tc>
              </a:tr>
            </a:tbl>
          </a:graphicData>
        </a:graphic>
      </p:graphicFrame>
      <p:sp>
        <p:nvSpPr>
          <p:cNvPr id="1042" name="Google Shape;1042;p130"/>
          <p:cNvSpPr txBox="1"/>
          <p:nvPr/>
        </p:nvSpPr>
        <p:spPr>
          <a:xfrm>
            <a:off x="2160314" y="3299523"/>
            <a:ext cx="1471800" cy="276900"/>
          </a:xfrm>
          <a:prstGeom prst="rect">
            <a:avLst/>
          </a:prstGeom>
          <a:blipFill rotWithShape="1">
            <a:blip r:embed="rId9">
              <a:alphaModFix/>
            </a:blip>
            <a:stretch>
              <a:fillRect b="-6659" l="0" r="0" t="-666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 sz="1800">
                <a:latin typeface="Calibri"/>
                <a:ea typeface="Calibri"/>
                <a:cs typeface="Calibri"/>
                <a:sym typeface="Calibri"/>
              </a:rPr>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1"/>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48" name="Google Shape;1048;p131"/>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1049" name="Google Shape;1049;p131"/>
          <p:cNvPicPr preferRelativeResize="0"/>
          <p:nvPr/>
        </p:nvPicPr>
        <p:blipFill>
          <a:blip r:embed="rId3">
            <a:alphaModFix/>
          </a:blip>
          <a:stretch>
            <a:fillRect/>
          </a:stretch>
        </p:blipFill>
        <p:spPr>
          <a:xfrm>
            <a:off x="0" y="-10"/>
            <a:ext cx="9144001" cy="4020671"/>
          </a:xfrm>
          <a:prstGeom prst="rect">
            <a:avLst/>
          </a:prstGeom>
          <a:noFill/>
          <a:ln>
            <a:noFill/>
          </a:ln>
        </p:spPr>
      </p:pic>
      <p:sp>
        <p:nvSpPr>
          <p:cNvPr id="1050" name="Google Shape;1050;p131"/>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3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56" name="Google Shape;1056;p132"/>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1057" name="Google Shape;1057;p132"/>
          <p:cNvPicPr preferRelativeResize="0"/>
          <p:nvPr/>
        </p:nvPicPr>
        <p:blipFill>
          <a:blip r:embed="rId3">
            <a:alphaModFix/>
          </a:blip>
          <a:stretch>
            <a:fillRect/>
          </a:stretch>
        </p:blipFill>
        <p:spPr>
          <a:xfrm>
            <a:off x="606720" y="0"/>
            <a:ext cx="7930561" cy="5143501"/>
          </a:xfrm>
          <a:prstGeom prst="rect">
            <a:avLst/>
          </a:prstGeom>
          <a:noFill/>
          <a:ln>
            <a:noFill/>
          </a:ln>
        </p:spPr>
      </p:pic>
      <p:sp>
        <p:nvSpPr>
          <p:cNvPr id="1058" name="Google Shape;1058;p132"/>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3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64" name="Google Shape;1064;p133"/>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1065" name="Google Shape;1065;p133"/>
          <p:cNvPicPr preferRelativeResize="0"/>
          <p:nvPr/>
        </p:nvPicPr>
        <p:blipFill>
          <a:blip r:embed="rId3">
            <a:alphaModFix/>
          </a:blip>
          <a:stretch>
            <a:fillRect/>
          </a:stretch>
        </p:blipFill>
        <p:spPr>
          <a:xfrm>
            <a:off x="0" y="765684"/>
            <a:ext cx="9144001" cy="3612133"/>
          </a:xfrm>
          <a:prstGeom prst="rect">
            <a:avLst/>
          </a:prstGeom>
          <a:noFill/>
          <a:ln>
            <a:noFill/>
          </a:ln>
        </p:spPr>
      </p:pic>
      <p:sp>
        <p:nvSpPr>
          <p:cNvPr id="1066" name="Google Shape;1066;p133"/>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4"/>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72" name="Google Shape;1072;p134"/>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pic>
        <p:nvPicPr>
          <p:cNvPr id="1073" name="Google Shape;1073;p134"/>
          <p:cNvPicPr preferRelativeResize="0"/>
          <p:nvPr/>
        </p:nvPicPr>
        <p:blipFill>
          <a:blip r:embed="rId3">
            <a:alphaModFix/>
          </a:blip>
          <a:stretch>
            <a:fillRect/>
          </a:stretch>
        </p:blipFill>
        <p:spPr>
          <a:xfrm>
            <a:off x="0" y="658974"/>
            <a:ext cx="9143999" cy="3825551"/>
          </a:xfrm>
          <a:prstGeom prst="rect">
            <a:avLst/>
          </a:prstGeom>
          <a:noFill/>
          <a:ln>
            <a:noFill/>
          </a:ln>
        </p:spPr>
      </p:pic>
      <p:sp>
        <p:nvSpPr>
          <p:cNvPr id="1074" name="Google Shape;1074;p134"/>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5"/>
          <p:cNvSpPr txBox="1"/>
          <p:nvPr>
            <p:ph type="title"/>
          </p:nvPr>
        </p:nvSpPr>
        <p:spPr>
          <a:xfrm>
            <a:off x="457200" y="18012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ru"/>
              <a:t>MSE</a:t>
            </a:r>
            <a:endParaRPr/>
          </a:p>
        </p:txBody>
      </p:sp>
      <p:sp>
        <p:nvSpPr>
          <p:cNvPr id="1080" name="Google Shape;1080;p135"/>
          <p:cNvSpPr txBox="1"/>
          <p:nvPr>
            <p:ph idx="1" type="body"/>
          </p:nvPr>
        </p:nvSpPr>
        <p:spPr>
          <a:xfrm>
            <a:off x="457200" y="954600"/>
            <a:ext cx="8229600" cy="3394500"/>
          </a:xfrm>
          <a:prstGeom prst="rect">
            <a:avLst/>
          </a:prstGeom>
        </p:spPr>
        <p:txBody>
          <a:bodyPr anchorCtr="0" anchor="t" bIns="45700" lIns="91425" spcFirstLastPara="1" rIns="91425" wrap="square" tIns="45700">
            <a:normAutofit/>
          </a:bodyPr>
          <a:lstStyle/>
          <a:p>
            <a:pPr indent="0" lvl="0" marL="0" rtl="0" algn="l">
              <a:spcBef>
                <a:spcPts val="1500"/>
              </a:spcBef>
              <a:spcAft>
                <a:spcPts val="0"/>
              </a:spcAft>
              <a:buNone/>
            </a:pPr>
            <a:r>
              <a:rPr b="1" lang="ru" sz="1750">
                <a:solidFill>
                  <a:srgbClr val="333333"/>
                </a:solidFill>
                <a:highlight>
                  <a:srgbClr val="FFFFFF"/>
                </a:highlight>
                <a:latin typeface="Arial"/>
                <a:ea typeface="Arial"/>
                <a:cs typeface="Arial"/>
                <a:sym typeface="Arial"/>
              </a:rPr>
              <a:t>Среднеквадратичная ошибка (Mean Squared Error)</a:t>
            </a:r>
            <a:r>
              <a:rPr lang="ru" sz="1750">
                <a:solidFill>
                  <a:srgbClr val="333333"/>
                </a:solidFill>
                <a:highlight>
                  <a:srgbClr val="FFFFFF"/>
                </a:highlight>
                <a:latin typeface="Arial"/>
                <a:ea typeface="Arial"/>
                <a:cs typeface="Arial"/>
                <a:sym typeface="Arial"/>
              </a:rPr>
              <a:t> применяется в случаях, когда требуется подчеркнуть большие ошибки и выбрать модель, которая дает меньше именно больших ошибок. Большие значения ошибок становятся заметнее за счет квадратичной зависимости.</a:t>
            </a:r>
            <a:endParaRPr sz="1750">
              <a:solidFill>
                <a:srgbClr val="333333"/>
              </a:solidFill>
              <a:highlight>
                <a:srgbClr val="FFFFFF"/>
              </a:highlight>
              <a:latin typeface="Arial"/>
              <a:ea typeface="Arial"/>
              <a:cs typeface="Arial"/>
              <a:sym typeface="Arial"/>
            </a:endParaRPr>
          </a:p>
          <a:p>
            <a:pPr indent="0" lvl="0" marL="0" rtl="0" algn="l">
              <a:spcBef>
                <a:spcPts val="1500"/>
              </a:spcBef>
              <a:spcAft>
                <a:spcPts val="1200"/>
              </a:spcAft>
              <a:buNone/>
            </a:pPr>
            <a:r>
              <a:t/>
            </a:r>
            <a:endParaRPr/>
          </a:p>
        </p:txBody>
      </p:sp>
      <p:pic>
        <p:nvPicPr>
          <p:cNvPr id="1081" name="Google Shape;1081;p135"/>
          <p:cNvPicPr preferRelativeResize="0"/>
          <p:nvPr/>
        </p:nvPicPr>
        <p:blipFill>
          <a:blip r:embed="rId3">
            <a:alphaModFix/>
          </a:blip>
          <a:stretch>
            <a:fillRect/>
          </a:stretch>
        </p:blipFill>
        <p:spPr>
          <a:xfrm>
            <a:off x="568625" y="2234625"/>
            <a:ext cx="7353400" cy="2770450"/>
          </a:xfrm>
          <a:prstGeom prst="rect">
            <a:avLst/>
          </a:prstGeom>
          <a:noFill/>
          <a:ln>
            <a:noFill/>
          </a:ln>
        </p:spPr>
      </p:pic>
      <p:sp>
        <p:nvSpPr>
          <p:cNvPr id="1082" name="Google Shape;1082;p135"/>
          <p:cNvSpPr txBox="1"/>
          <p:nvPr>
            <p:ph idx="12" type="sldNum"/>
          </p:nvPr>
        </p:nvSpPr>
        <p:spPr>
          <a:xfrm>
            <a:off x="6553200" y="4767263"/>
            <a:ext cx="2133600" cy="2739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ru"/>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6" name="Shape 1086"/>
        <p:cNvGrpSpPr/>
        <p:nvPr/>
      </p:nvGrpSpPr>
      <p:grpSpPr>
        <a:xfrm>
          <a:off x="0" y="0"/>
          <a:ext cx="0" cy="0"/>
          <a:chOff x="0" y="0"/>
          <a:chExt cx="0" cy="0"/>
        </a:xfrm>
      </p:grpSpPr>
      <p:sp>
        <p:nvSpPr>
          <p:cNvPr id="1087" name="Google Shape;1087;p136"/>
          <p:cNvSpPr txBox="1"/>
          <p:nvPr/>
        </p:nvSpPr>
        <p:spPr>
          <a:xfrm>
            <a:off x="8928419" y="4908249"/>
            <a:ext cx="135600" cy="148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900">
                <a:solidFill>
                  <a:srgbClr val="898989"/>
                </a:solidFill>
                <a:latin typeface="Calibri"/>
                <a:ea typeface="Calibri"/>
                <a:cs typeface="Calibri"/>
                <a:sym typeface="Calibri"/>
              </a:rPr>
              <a:t>31</a:t>
            </a:r>
            <a:endParaRPr sz="900">
              <a:latin typeface="Calibri"/>
              <a:ea typeface="Calibri"/>
              <a:cs typeface="Calibri"/>
              <a:sym typeface="Calibri"/>
            </a:endParaRPr>
          </a:p>
        </p:txBody>
      </p:sp>
      <p:graphicFrame>
        <p:nvGraphicFramePr>
          <p:cNvPr id="1088" name="Google Shape;1088;p136"/>
          <p:cNvGraphicFramePr/>
          <p:nvPr/>
        </p:nvGraphicFramePr>
        <p:xfrm>
          <a:off x="553105" y="1776413"/>
          <a:ext cx="3000000" cy="3000000"/>
        </p:xfrm>
        <a:graphic>
          <a:graphicData uri="http://schemas.openxmlformats.org/drawingml/2006/table">
            <a:tbl>
              <a:tblPr bandRow="1" firstRow="1">
                <a:noFill/>
                <a:tableStyleId>{C9340D6F-A0C5-4D45-BFBB-F9E98BD33702}</a:tableStyleId>
              </a:tblPr>
              <a:tblGrid>
                <a:gridCol w="579600"/>
                <a:gridCol w="574850"/>
              </a:tblGrid>
              <a:tr h="457200">
                <a:tc>
                  <a:txBody>
                    <a:bodyPr/>
                    <a:lstStyle/>
                    <a:p>
                      <a:pPr indent="0" lvl="0" marL="0" marR="0" rtl="0" algn="ctr">
                        <a:lnSpc>
                          <a:spcPct val="100000"/>
                        </a:lnSpc>
                        <a:spcBef>
                          <a:spcPts val="0"/>
                        </a:spcBef>
                        <a:spcAft>
                          <a:spcPts val="0"/>
                        </a:spcAft>
                        <a:buNone/>
                      </a:pPr>
                      <a:r>
                        <a:rPr b="1" lang="ru" sz="2400" u="none" cap="none" strike="noStrike">
                          <a:solidFill>
                            <a:srgbClr val="FFFFFF"/>
                          </a:solidFill>
                          <a:latin typeface="Calibri"/>
                          <a:ea typeface="Calibri"/>
                          <a:cs typeface="Calibri"/>
                          <a:sym typeface="Calibri"/>
                        </a:rPr>
                        <a:t>x</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c>
                  <a:txBody>
                    <a:bodyPr/>
                    <a:lstStyle/>
                    <a:p>
                      <a:pPr indent="0" lvl="0" marL="0" marR="0" rtl="0" algn="ctr">
                        <a:lnSpc>
                          <a:spcPct val="100000"/>
                        </a:lnSpc>
                        <a:spcBef>
                          <a:spcPts val="0"/>
                        </a:spcBef>
                        <a:spcAft>
                          <a:spcPts val="0"/>
                        </a:spcAft>
                        <a:buNone/>
                      </a:pPr>
                      <a:r>
                        <a:rPr b="1" lang="ru" sz="2400" u="none" cap="none" strike="noStrike">
                          <a:solidFill>
                            <a:srgbClr val="FFFFFF"/>
                          </a:solidFill>
                          <a:latin typeface="Calibri"/>
                          <a:ea typeface="Calibri"/>
                          <a:cs typeface="Calibri"/>
                          <a:sym typeface="Calibri"/>
                        </a:rPr>
                        <a:t>y</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0AD47"/>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3</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5E3CF"/>
                    </a:solidFill>
                  </a:tcPr>
                </a:tc>
              </a:tr>
              <a:tr h="457200">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c>
                  <a:txBody>
                    <a:bodyPr/>
                    <a:lstStyle/>
                    <a:p>
                      <a:pPr indent="0" lvl="0" marL="0" marR="0" rtl="0" algn="ctr">
                        <a:lnSpc>
                          <a:spcPct val="100000"/>
                        </a:lnSpc>
                        <a:spcBef>
                          <a:spcPts val="0"/>
                        </a:spcBef>
                        <a:spcAft>
                          <a:spcPts val="0"/>
                        </a:spcAft>
                        <a:buNone/>
                      </a:pPr>
                      <a:r>
                        <a:rPr lang="ru" sz="2400" u="none" cap="none" strike="noStrike">
                          <a:latin typeface="Calibri"/>
                          <a:ea typeface="Calibri"/>
                          <a:cs typeface="Calibri"/>
                          <a:sym typeface="Calibri"/>
                        </a:rPr>
                        <a:t>?</a:t>
                      </a:r>
                      <a:endParaRPr sz="2400" u="none" cap="none" strike="noStrike">
                        <a:latin typeface="Calibri"/>
                        <a:ea typeface="Calibri"/>
                        <a:cs typeface="Calibri"/>
                        <a:sym typeface="Calibri"/>
                      </a:endParaRPr>
                    </a:p>
                  </a:txBody>
                  <a:tcPr marT="266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BF1E9"/>
                    </a:solidFill>
                  </a:tcPr>
                </a:tc>
              </a:tr>
            </a:tbl>
          </a:graphicData>
        </a:graphic>
      </p:graphicFrame>
      <p:pic>
        <p:nvPicPr>
          <p:cNvPr id="1089" name="Google Shape;1089;p136"/>
          <p:cNvPicPr preferRelativeResize="0"/>
          <p:nvPr/>
        </p:nvPicPr>
        <p:blipFill rotWithShape="1">
          <a:blip r:embed="rId3">
            <a:alphaModFix/>
          </a:blip>
          <a:srcRect b="0" l="0" r="0" t="0"/>
          <a:stretch/>
        </p:blipFill>
        <p:spPr>
          <a:xfrm>
            <a:off x="2403791" y="1329097"/>
            <a:ext cx="4062460" cy="3190154"/>
          </a:xfrm>
          <a:prstGeom prst="rect">
            <a:avLst/>
          </a:prstGeom>
          <a:noFill/>
          <a:ln>
            <a:noFill/>
          </a:ln>
        </p:spPr>
      </p:pic>
      <p:sp>
        <p:nvSpPr>
          <p:cNvPr id="1090" name="Google Shape;1090;p136"/>
          <p:cNvSpPr txBox="1"/>
          <p:nvPr>
            <p:ph type="title"/>
          </p:nvPr>
        </p:nvSpPr>
        <p:spPr>
          <a:xfrm>
            <a:off x="687704" y="458891"/>
            <a:ext cx="5804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Линейная модель для регрессии</a:t>
            </a:r>
            <a:endParaRPr sz="3300"/>
          </a:p>
        </p:txBody>
      </p:sp>
      <p:sp>
        <p:nvSpPr>
          <p:cNvPr id="1091" name="Google Shape;1091;p136"/>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5" name="Shape 1095"/>
        <p:cNvGrpSpPr/>
        <p:nvPr/>
      </p:nvGrpSpPr>
      <p:grpSpPr>
        <a:xfrm>
          <a:off x="0" y="0"/>
          <a:ext cx="0" cy="0"/>
          <a:chOff x="0" y="0"/>
          <a:chExt cx="0" cy="0"/>
        </a:xfrm>
      </p:grpSpPr>
      <p:sp>
        <p:nvSpPr>
          <p:cNvPr id="1096" name="Google Shape;1096;p137"/>
          <p:cNvSpPr txBox="1"/>
          <p:nvPr>
            <p:ph type="title"/>
          </p:nvPr>
        </p:nvSpPr>
        <p:spPr>
          <a:xfrm>
            <a:off x="687704" y="458891"/>
            <a:ext cx="4751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Идея процедуры обучения</a:t>
            </a:r>
            <a:endParaRPr sz="3300"/>
          </a:p>
        </p:txBody>
      </p:sp>
      <p:sp>
        <p:nvSpPr>
          <p:cNvPr id="1097" name="Google Shape;1097;p137"/>
          <p:cNvSpPr txBox="1"/>
          <p:nvPr/>
        </p:nvSpPr>
        <p:spPr>
          <a:xfrm>
            <a:off x="1421875" y="4104848"/>
            <a:ext cx="31743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100">
                <a:latin typeface="Calibri"/>
                <a:ea typeface="Calibri"/>
                <a:cs typeface="Calibri"/>
                <a:sym typeface="Calibri"/>
              </a:rPr>
              <a:t>MSE при фиксированном </a:t>
            </a:r>
            <a:r>
              <a:rPr lang="ru" sz="2100">
                <a:latin typeface="Cambria Math"/>
                <a:ea typeface="Cambria Math"/>
                <a:cs typeface="Cambria Math"/>
                <a:sym typeface="Cambria Math"/>
              </a:rPr>
              <a:t>𝒂</a:t>
            </a:r>
            <a:r>
              <a:rPr lang="ru" sz="2100">
                <a:latin typeface="Calibri"/>
                <a:ea typeface="Calibri"/>
                <a:cs typeface="Calibri"/>
                <a:sym typeface="Calibri"/>
              </a:rPr>
              <a:t>:</a:t>
            </a:r>
            <a:endParaRPr sz="2100">
              <a:latin typeface="Calibri"/>
              <a:ea typeface="Calibri"/>
              <a:cs typeface="Calibri"/>
              <a:sym typeface="Calibri"/>
            </a:endParaRPr>
          </a:p>
        </p:txBody>
      </p:sp>
      <p:pic>
        <p:nvPicPr>
          <p:cNvPr id="1098" name="Google Shape;1098;p137"/>
          <p:cNvPicPr preferRelativeResize="0"/>
          <p:nvPr/>
        </p:nvPicPr>
        <p:blipFill rotWithShape="1">
          <a:blip r:embed="rId3">
            <a:alphaModFix/>
          </a:blip>
          <a:srcRect b="0" l="0" r="0" t="0"/>
          <a:stretch/>
        </p:blipFill>
        <p:spPr>
          <a:xfrm>
            <a:off x="2774137" y="1337527"/>
            <a:ext cx="3661115" cy="2338276"/>
          </a:xfrm>
          <a:prstGeom prst="rect">
            <a:avLst/>
          </a:prstGeom>
          <a:noFill/>
          <a:ln>
            <a:noFill/>
          </a:ln>
        </p:spPr>
      </p:pic>
      <p:sp>
        <p:nvSpPr>
          <p:cNvPr id="1099" name="Google Shape;1099;p137"/>
          <p:cNvSpPr txBox="1"/>
          <p:nvPr/>
        </p:nvSpPr>
        <p:spPr>
          <a:xfrm>
            <a:off x="6115871" y="3239997"/>
            <a:ext cx="1581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solidFill>
                  <a:srgbClr val="C00000"/>
                </a:solidFill>
                <a:latin typeface="Cambria Math"/>
                <a:ea typeface="Cambria Math"/>
                <a:cs typeface="Cambria Math"/>
                <a:sym typeface="Cambria Math"/>
              </a:rPr>
              <a:t>𝒃</a:t>
            </a:r>
            <a:endParaRPr sz="1800">
              <a:latin typeface="Cambria Math"/>
              <a:ea typeface="Cambria Math"/>
              <a:cs typeface="Cambria Math"/>
              <a:sym typeface="Cambria Math"/>
            </a:endParaRPr>
          </a:p>
        </p:txBody>
      </p:sp>
      <p:sp>
        <p:nvSpPr>
          <p:cNvPr id="1100" name="Google Shape;1100;p137"/>
          <p:cNvSpPr txBox="1"/>
          <p:nvPr/>
        </p:nvSpPr>
        <p:spPr>
          <a:xfrm>
            <a:off x="3248266" y="1410743"/>
            <a:ext cx="4392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1800">
                <a:latin typeface="Calibri"/>
                <a:ea typeface="Calibri"/>
                <a:cs typeface="Calibri"/>
                <a:sym typeface="Calibri"/>
              </a:rPr>
              <a:t>MSE</a:t>
            </a:r>
            <a:endParaRPr sz="1800">
              <a:latin typeface="Calibri"/>
              <a:ea typeface="Calibri"/>
              <a:cs typeface="Calibri"/>
              <a:sym typeface="Calibri"/>
            </a:endParaRPr>
          </a:p>
        </p:txBody>
      </p:sp>
      <p:pic>
        <p:nvPicPr>
          <p:cNvPr id="1101" name="Google Shape;1101;p137"/>
          <p:cNvPicPr preferRelativeResize="0"/>
          <p:nvPr/>
        </p:nvPicPr>
        <p:blipFill>
          <a:blip r:embed="rId4">
            <a:alphaModFix/>
          </a:blip>
          <a:stretch>
            <a:fillRect/>
          </a:stretch>
        </p:blipFill>
        <p:spPr>
          <a:xfrm>
            <a:off x="4846250" y="3764675"/>
            <a:ext cx="3842225" cy="1285200"/>
          </a:xfrm>
          <a:prstGeom prst="rect">
            <a:avLst/>
          </a:prstGeom>
          <a:noFill/>
          <a:ln>
            <a:noFill/>
          </a:ln>
        </p:spPr>
      </p:pic>
      <p:sp>
        <p:nvSpPr>
          <p:cNvPr id="1102" name="Google Shape;1102;p137"/>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6" name="Shape 1106"/>
        <p:cNvGrpSpPr/>
        <p:nvPr/>
      </p:nvGrpSpPr>
      <p:grpSpPr>
        <a:xfrm>
          <a:off x="0" y="0"/>
          <a:ext cx="0" cy="0"/>
          <a:chOff x="0" y="0"/>
          <a:chExt cx="0" cy="0"/>
        </a:xfrm>
      </p:grpSpPr>
      <p:sp>
        <p:nvSpPr>
          <p:cNvPr id="1107" name="Google Shape;1107;p138"/>
          <p:cNvSpPr txBox="1"/>
          <p:nvPr/>
        </p:nvSpPr>
        <p:spPr>
          <a:xfrm>
            <a:off x="1421875" y="4104848"/>
            <a:ext cx="3174300" cy="3330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100">
                <a:latin typeface="Calibri"/>
                <a:ea typeface="Calibri"/>
                <a:cs typeface="Calibri"/>
                <a:sym typeface="Calibri"/>
              </a:rPr>
              <a:t>MSE при фиксированном </a:t>
            </a:r>
            <a:r>
              <a:rPr lang="ru" sz="2100">
                <a:latin typeface="Cambria Math"/>
                <a:ea typeface="Cambria Math"/>
                <a:cs typeface="Cambria Math"/>
                <a:sym typeface="Cambria Math"/>
              </a:rPr>
              <a:t>𝒂</a:t>
            </a:r>
            <a:r>
              <a:rPr lang="ru" sz="2100">
                <a:latin typeface="Calibri"/>
                <a:ea typeface="Calibri"/>
                <a:cs typeface="Calibri"/>
                <a:sym typeface="Calibri"/>
              </a:rPr>
              <a:t>:</a:t>
            </a:r>
            <a:endParaRPr sz="2100">
              <a:latin typeface="Calibri"/>
              <a:ea typeface="Calibri"/>
              <a:cs typeface="Calibri"/>
              <a:sym typeface="Calibri"/>
            </a:endParaRPr>
          </a:p>
        </p:txBody>
      </p:sp>
      <p:pic>
        <p:nvPicPr>
          <p:cNvPr id="1108" name="Google Shape;1108;p138"/>
          <p:cNvPicPr preferRelativeResize="0"/>
          <p:nvPr/>
        </p:nvPicPr>
        <p:blipFill rotWithShape="1">
          <a:blip r:embed="rId3">
            <a:alphaModFix/>
          </a:blip>
          <a:srcRect b="0" l="0" r="0" t="0"/>
          <a:stretch/>
        </p:blipFill>
        <p:spPr>
          <a:xfrm>
            <a:off x="2774137" y="1337527"/>
            <a:ext cx="3661115" cy="2338276"/>
          </a:xfrm>
          <a:prstGeom prst="rect">
            <a:avLst/>
          </a:prstGeom>
          <a:noFill/>
          <a:ln>
            <a:noFill/>
          </a:ln>
        </p:spPr>
      </p:pic>
      <p:sp>
        <p:nvSpPr>
          <p:cNvPr id="1109" name="Google Shape;1109;p138"/>
          <p:cNvSpPr txBox="1"/>
          <p:nvPr/>
        </p:nvSpPr>
        <p:spPr>
          <a:xfrm>
            <a:off x="6115871" y="3239997"/>
            <a:ext cx="1581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solidFill>
                  <a:srgbClr val="C00000"/>
                </a:solidFill>
                <a:latin typeface="Cambria Math"/>
                <a:ea typeface="Cambria Math"/>
                <a:cs typeface="Cambria Math"/>
                <a:sym typeface="Cambria Math"/>
              </a:rPr>
              <a:t>𝒃</a:t>
            </a:r>
            <a:endParaRPr sz="1800">
              <a:latin typeface="Cambria Math"/>
              <a:ea typeface="Cambria Math"/>
              <a:cs typeface="Cambria Math"/>
              <a:sym typeface="Cambria Math"/>
            </a:endParaRPr>
          </a:p>
        </p:txBody>
      </p:sp>
      <p:sp>
        <p:nvSpPr>
          <p:cNvPr id="1110" name="Google Shape;1110;p138"/>
          <p:cNvSpPr txBox="1"/>
          <p:nvPr/>
        </p:nvSpPr>
        <p:spPr>
          <a:xfrm>
            <a:off x="3248266" y="1410743"/>
            <a:ext cx="4392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ru" sz="1800">
                <a:latin typeface="Calibri"/>
                <a:ea typeface="Calibri"/>
                <a:cs typeface="Calibri"/>
                <a:sym typeface="Calibri"/>
              </a:rPr>
              <a:t>MSE</a:t>
            </a:r>
            <a:endParaRPr sz="1800">
              <a:latin typeface="Calibri"/>
              <a:ea typeface="Calibri"/>
              <a:cs typeface="Calibri"/>
              <a:sym typeface="Calibri"/>
            </a:endParaRPr>
          </a:p>
        </p:txBody>
      </p:sp>
      <p:grpSp>
        <p:nvGrpSpPr>
          <p:cNvPr id="1111" name="Google Shape;1111;p138"/>
          <p:cNvGrpSpPr/>
          <p:nvPr/>
        </p:nvGrpSpPr>
        <p:grpSpPr>
          <a:xfrm>
            <a:off x="3404097" y="2228576"/>
            <a:ext cx="1536422" cy="1447058"/>
            <a:chOff x="4538796" y="2971434"/>
            <a:chExt cx="2048563" cy="1929411"/>
          </a:xfrm>
        </p:grpSpPr>
        <p:sp>
          <p:nvSpPr>
            <p:cNvPr id="1112" name="Google Shape;1112;p138"/>
            <p:cNvSpPr/>
            <p:nvPr/>
          </p:nvSpPr>
          <p:spPr>
            <a:xfrm>
              <a:off x="6153019" y="4466506"/>
              <a:ext cx="434340" cy="434339"/>
            </a:xfrm>
            <a:custGeom>
              <a:rect b="b" l="l" r="r" t="t"/>
              <a:pathLst>
                <a:path extrusionOk="0" h="434339" w="434340">
                  <a:moveTo>
                    <a:pt x="216975" y="0"/>
                  </a:moveTo>
                  <a:lnTo>
                    <a:pt x="165755" y="165755"/>
                  </a:lnTo>
                  <a:lnTo>
                    <a:pt x="0" y="165755"/>
                  </a:lnTo>
                  <a:lnTo>
                    <a:pt x="134099" y="268196"/>
                  </a:lnTo>
                  <a:lnTo>
                    <a:pt x="82877" y="433952"/>
                  </a:lnTo>
                  <a:lnTo>
                    <a:pt x="216975" y="331508"/>
                  </a:lnTo>
                  <a:lnTo>
                    <a:pt x="351074" y="433952"/>
                  </a:lnTo>
                  <a:lnTo>
                    <a:pt x="299852" y="268196"/>
                  </a:lnTo>
                  <a:lnTo>
                    <a:pt x="433952" y="165755"/>
                  </a:lnTo>
                  <a:lnTo>
                    <a:pt x="268196" y="165755"/>
                  </a:lnTo>
                  <a:lnTo>
                    <a:pt x="216975" y="0"/>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13" name="Google Shape;1113;p138"/>
            <p:cNvSpPr/>
            <p:nvPr/>
          </p:nvSpPr>
          <p:spPr>
            <a:xfrm>
              <a:off x="6153019" y="4466506"/>
              <a:ext cx="434340" cy="434339"/>
            </a:xfrm>
            <a:custGeom>
              <a:rect b="b" l="l" r="r" t="t"/>
              <a:pathLst>
                <a:path extrusionOk="0" h="434339" w="434340">
                  <a:moveTo>
                    <a:pt x="0" y="165755"/>
                  </a:moveTo>
                  <a:lnTo>
                    <a:pt x="165755" y="165755"/>
                  </a:lnTo>
                  <a:lnTo>
                    <a:pt x="216976" y="0"/>
                  </a:lnTo>
                  <a:lnTo>
                    <a:pt x="268196" y="165755"/>
                  </a:lnTo>
                  <a:lnTo>
                    <a:pt x="433952" y="165755"/>
                  </a:lnTo>
                  <a:lnTo>
                    <a:pt x="299852" y="268196"/>
                  </a:lnTo>
                  <a:lnTo>
                    <a:pt x="351074" y="433952"/>
                  </a:lnTo>
                  <a:lnTo>
                    <a:pt x="216976" y="331508"/>
                  </a:lnTo>
                  <a:lnTo>
                    <a:pt x="82877" y="433952"/>
                  </a:lnTo>
                  <a:lnTo>
                    <a:pt x="134099" y="268196"/>
                  </a:lnTo>
                  <a:lnTo>
                    <a:pt x="0" y="165755"/>
                  </a:lnTo>
                  <a:close/>
                </a:path>
              </a:pathLst>
            </a:custGeom>
            <a:noFill/>
            <a:ln cap="flat" cmpd="sng" w="12700">
              <a:solidFill>
                <a:srgbClr val="70AD4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14" name="Google Shape;1114;p138"/>
            <p:cNvSpPr/>
            <p:nvPr/>
          </p:nvSpPr>
          <p:spPr>
            <a:xfrm>
              <a:off x="4538796" y="2971434"/>
              <a:ext cx="267335" cy="259714"/>
            </a:xfrm>
            <a:custGeom>
              <a:rect b="b" l="l" r="r" t="t"/>
              <a:pathLst>
                <a:path extrusionOk="0" h="259714" w="267335">
                  <a:moveTo>
                    <a:pt x="133555" y="0"/>
                  </a:moveTo>
                  <a:lnTo>
                    <a:pt x="91341" y="6619"/>
                  </a:lnTo>
                  <a:lnTo>
                    <a:pt x="54679" y="25052"/>
                  </a:lnTo>
                  <a:lnTo>
                    <a:pt x="25768" y="53159"/>
                  </a:lnTo>
                  <a:lnTo>
                    <a:pt x="6808" y="88803"/>
                  </a:lnTo>
                  <a:lnTo>
                    <a:pt x="0" y="129844"/>
                  </a:lnTo>
                  <a:lnTo>
                    <a:pt x="6808" y="170886"/>
                  </a:lnTo>
                  <a:lnTo>
                    <a:pt x="25768" y="206530"/>
                  </a:lnTo>
                  <a:lnTo>
                    <a:pt x="54679" y="234638"/>
                  </a:lnTo>
                  <a:lnTo>
                    <a:pt x="91341" y="253071"/>
                  </a:lnTo>
                  <a:lnTo>
                    <a:pt x="133555" y="259690"/>
                  </a:lnTo>
                  <a:lnTo>
                    <a:pt x="175769" y="253071"/>
                  </a:lnTo>
                  <a:lnTo>
                    <a:pt x="212431" y="234638"/>
                  </a:lnTo>
                  <a:lnTo>
                    <a:pt x="241342" y="206530"/>
                  </a:lnTo>
                  <a:lnTo>
                    <a:pt x="260301" y="170886"/>
                  </a:lnTo>
                  <a:lnTo>
                    <a:pt x="267110" y="129844"/>
                  </a:lnTo>
                  <a:lnTo>
                    <a:pt x="260301" y="88803"/>
                  </a:lnTo>
                  <a:lnTo>
                    <a:pt x="241342" y="53159"/>
                  </a:lnTo>
                  <a:lnTo>
                    <a:pt x="212431" y="25052"/>
                  </a:lnTo>
                  <a:lnTo>
                    <a:pt x="175769" y="6619"/>
                  </a:lnTo>
                  <a:lnTo>
                    <a:pt x="133555" y="0"/>
                  </a:lnTo>
                  <a:close/>
                </a:path>
              </a:pathLst>
            </a:custGeom>
            <a:solidFill>
              <a:srgbClr val="ED7D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15" name="Google Shape;1115;p138"/>
            <p:cNvSpPr/>
            <p:nvPr/>
          </p:nvSpPr>
          <p:spPr>
            <a:xfrm>
              <a:off x="4538796" y="2971434"/>
              <a:ext cx="267335" cy="259714"/>
            </a:xfrm>
            <a:custGeom>
              <a:rect b="b" l="l" r="r" t="t"/>
              <a:pathLst>
                <a:path extrusionOk="0" h="259714" w="267335">
                  <a:moveTo>
                    <a:pt x="0" y="129845"/>
                  </a:moveTo>
                  <a:lnTo>
                    <a:pt x="6808" y="88804"/>
                  </a:lnTo>
                  <a:lnTo>
                    <a:pt x="25768" y="53160"/>
                  </a:lnTo>
                  <a:lnTo>
                    <a:pt x="54679" y="25052"/>
                  </a:lnTo>
                  <a:lnTo>
                    <a:pt x="91341" y="6619"/>
                  </a:lnTo>
                  <a:lnTo>
                    <a:pt x="133555" y="0"/>
                  </a:lnTo>
                  <a:lnTo>
                    <a:pt x="175769" y="6619"/>
                  </a:lnTo>
                  <a:lnTo>
                    <a:pt x="212431" y="25052"/>
                  </a:lnTo>
                  <a:lnTo>
                    <a:pt x="241342" y="53160"/>
                  </a:lnTo>
                  <a:lnTo>
                    <a:pt x="260302" y="88804"/>
                  </a:lnTo>
                  <a:lnTo>
                    <a:pt x="267111" y="129845"/>
                  </a:lnTo>
                  <a:lnTo>
                    <a:pt x="260302" y="170886"/>
                  </a:lnTo>
                  <a:lnTo>
                    <a:pt x="241342" y="206530"/>
                  </a:lnTo>
                  <a:lnTo>
                    <a:pt x="212431" y="234638"/>
                  </a:lnTo>
                  <a:lnTo>
                    <a:pt x="175769" y="253071"/>
                  </a:lnTo>
                  <a:lnTo>
                    <a:pt x="133555" y="259691"/>
                  </a:lnTo>
                  <a:lnTo>
                    <a:pt x="91341" y="253071"/>
                  </a:lnTo>
                  <a:lnTo>
                    <a:pt x="54679" y="234638"/>
                  </a:lnTo>
                  <a:lnTo>
                    <a:pt x="25768" y="206530"/>
                  </a:lnTo>
                  <a:lnTo>
                    <a:pt x="6808" y="170886"/>
                  </a:lnTo>
                  <a:lnTo>
                    <a:pt x="0" y="129845"/>
                  </a:lnTo>
                  <a:close/>
                </a:path>
              </a:pathLst>
            </a:custGeom>
            <a:noFill/>
            <a:ln cap="flat" cmpd="sng" w="12700">
              <a:solidFill>
                <a:srgbClr val="ED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116" name="Google Shape;1116;p138"/>
          <p:cNvSpPr txBox="1"/>
          <p:nvPr>
            <p:ph type="title"/>
          </p:nvPr>
        </p:nvSpPr>
        <p:spPr>
          <a:xfrm>
            <a:off x="687704" y="458891"/>
            <a:ext cx="47511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Идея процедуры обучения</a:t>
            </a:r>
            <a:endParaRPr sz="3300"/>
          </a:p>
        </p:txBody>
      </p:sp>
      <p:pic>
        <p:nvPicPr>
          <p:cNvPr id="1117" name="Google Shape;1117;p138"/>
          <p:cNvPicPr preferRelativeResize="0"/>
          <p:nvPr/>
        </p:nvPicPr>
        <p:blipFill>
          <a:blip r:embed="rId4">
            <a:alphaModFix/>
          </a:blip>
          <a:stretch>
            <a:fillRect/>
          </a:stretch>
        </p:blipFill>
        <p:spPr>
          <a:xfrm>
            <a:off x="4940525" y="3800300"/>
            <a:ext cx="3451075" cy="1154375"/>
          </a:xfrm>
          <a:prstGeom prst="rect">
            <a:avLst/>
          </a:prstGeom>
          <a:noFill/>
          <a:ln>
            <a:noFill/>
          </a:ln>
        </p:spPr>
      </p:pic>
      <p:sp>
        <p:nvSpPr>
          <p:cNvPr id="1118" name="Google Shape;1118;p138"/>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2" name="Shape 1122"/>
        <p:cNvGrpSpPr/>
        <p:nvPr/>
      </p:nvGrpSpPr>
      <p:grpSpPr>
        <a:xfrm>
          <a:off x="0" y="0"/>
          <a:ext cx="0" cy="0"/>
          <a:chOff x="0" y="0"/>
          <a:chExt cx="0" cy="0"/>
        </a:xfrm>
      </p:grpSpPr>
      <p:sp>
        <p:nvSpPr>
          <p:cNvPr id="1123" name="Google Shape;1123;p139"/>
          <p:cNvSpPr txBox="1"/>
          <p:nvPr>
            <p:ph type="title"/>
          </p:nvPr>
        </p:nvSpPr>
        <p:spPr>
          <a:xfrm>
            <a:off x="687699" y="458900"/>
            <a:ext cx="7686600" cy="5175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3300"/>
              <a:t>Положим на параболу мячик в точке В</a:t>
            </a:r>
            <a:endParaRPr sz="3300"/>
          </a:p>
        </p:txBody>
      </p:sp>
      <p:grpSp>
        <p:nvGrpSpPr>
          <p:cNvPr id="1124" name="Google Shape;1124;p139"/>
          <p:cNvGrpSpPr/>
          <p:nvPr/>
        </p:nvGrpSpPr>
        <p:grpSpPr>
          <a:xfrm>
            <a:off x="2116962" y="1780178"/>
            <a:ext cx="5355907" cy="2589229"/>
            <a:chOff x="2822616" y="2373570"/>
            <a:chExt cx="7141209" cy="3452306"/>
          </a:xfrm>
        </p:grpSpPr>
        <p:sp>
          <p:nvSpPr>
            <p:cNvPr id="1125" name="Google Shape;1125;p139"/>
            <p:cNvSpPr/>
            <p:nvPr/>
          </p:nvSpPr>
          <p:spPr>
            <a:xfrm>
              <a:off x="2822616" y="2373571"/>
              <a:ext cx="7141209" cy="3451860"/>
            </a:xfrm>
            <a:custGeom>
              <a:rect b="b" l="l" r="r" t="t"/>
              <a:pathLst>
                <a:path extrusionOk="0" h="3451860" w="7141209">
                  <a:moveTo>
                    <a:pt x="0" y="0"/>
                  </a:moveTo>
                  <a:lnTo>
                    <a:pt x="41788" y="33916"/>
                  </a:lnTo>
                  <a:lnTo>
                    <a:pt x="83576" y="67828"/>
                  </a:lnTo>
                  <a:lnTo>
                    <a:pt x="125364" y="101733"/>
                  </a:lnTo>
                  <a:lnTo>
                    <a:pt x="167150" y="135627"/>
                  </a:lnTo>
                  <a:lnTo>
                    <a:pt x="208936" y="169506"/>
                  </a:lnTo>
                  <a:lnTo>
                    <a:pt x="250719" y="203366"/>
                  </a:lnTo>
                  <a:lnTo>
                    <a:pt x="292501" y="237205"/>
                  </a:lnTo>
                  <a:lnTo>
                    <a:pt x="334281" y="271017"/>
                  </a:lnTo>
                  <a:lnTo>
                    <a:pt x="376058" y="304800"/>
                  </a:lnTo>
                  <a:lnTo>
                    <a:pt x="417833" y="338550"/>
                  </a:lnTo>
                  <a:lnTo>
                    <a:pt x="459604" y="372263"/>
                  </a:lnTo>
                  <a:lnTo>
                    <a:pt x="501372" y="405935"/>
                  </a:lnTo>
                  <a:lnTo>
                    <a:pt x="543136" y="439563"/>
                  </a:lnTo>
                  <a:lnTo>
                    <a:pt x="584896" y="473143"/>
                  </a:lnTo>
                  <a:lnTo>
                    <a:pt x="626651" y="506671"/>
                  </a:lnTo>
                  <a:lnTo>
                    <a:pt x="668402" y="540144"/>
                  </a:lnTo>
                  <a:lnTo>
                    <a:pt x="710148" y="573557"/>
                  </a:lnTo>
                  <a:lnTo>
                    <a:pt x="751888" y="606908"/>
                  </a:lnTo>
                  <a:lnTo>
                    <a:pt x="793623" y="640192"/>
                  </a:lnTo>
                  <a:lnTo>
                    <a:pt x="835352" y="673407"/>
                  </a:lnTo>
                  <a:lnTo>
                    <a:pt x="877075" y="706547"/>
                  </a:lnTo>
                  <a:lnTo>
                    <a:pt x="918791" y="739609"/>
                  </a:lnTo>
                  <a:lnTo>
                    <a:pt x="960500" y="772591"/>
                  </a:lnTo>
                  <a:lnTo>
                    <a:pt x="1002202" y="805487"/>
                  </a:lnTo>
                  <a:lnTo>
                    <a:pt x="1043896" y="838295"/>
                  </a:lnTo>
                  <a:lnTo>
                    <a:pt x="1085583" y="871010"/>
                  </a:lnTo>
                  <a:lnTo>
                    <a:pt x="1127261" y="903630"/>
                  </a:lnTo>
                  <a:lnTo>
                    <a:pt x="1168931" y="936149"/>
                  </a:lnTo>
                  <a:lnTo>
                    <a:pt x="1210592" y="968565"/>
                  </a:lnTo>
                  <a:lnTo>
                    <a:pt x="1252244" y="1000874"/>
                  </a:lnTo>
                  <a:lnTo>
                    <a:pt x="1293887" y="1033073"/>
                  </a:lnTo>
                  <a:lnTo>
                    <a:pt x="1335520" y="1065156"/>
                  </a:lnTo>
                  <a:lnTo>
                    <a:pt x="1377143" y="1097122"/>
                  </a:lnTo>
                  <a:lnTo>
                    <a:pt x="1418755" y="1128965"/>
                  </a:lnTo>
                  <a:lnTo>
                    <a:pt x="1460357" y="1160683"/>
                  </a:lnTo>
                  <a:lnTo>
                    <a:pt x="1501948" y="1192272"/>
                  </a:lnTo>
                  <a:lnTo>
                    <a:pt x="1543528" y="1223727"/>
                  </a:lnTo>
                  <a:lnTo>
                    <a:pt x="1585096" y="1255046"/>
                  </a:lnTo>
                  <a:lnTo>
                    <a:pt x="1626652" y="1286225"/>
                  </a:lnTo>
                  <a:lnTo>
                    <a:pt x="1668195" y="1317259"/>
                  </a:lnTo>
                  <a:lnTo>
                    <a:pt x="1709727" y="1348146"/>
                  </a:lnTo>
                  <a:lnTo>
                    <a:pt x="1751245" y="1378881"/>
                  </a:lnTo>
                  <a:lnTo>
                    <a:pt x="1792750" y="1409461"/>
                  </a:lnTo>
                  <a:lnTo>
                    <a:pt x="1834242" y="1439883"/>
                  </a:lnTo>
                  <a:lnTo>
                    <a:pt x="1875720" y="1470141"/>
                  </a:lnTo>
                  <a:lnTo>
                    <a:pt x="1917184" y="1500234"/>
                  </a:lnTo>
                  <a:lnTo>
                    <a:pt x="1958633" y="1530156"/>
                  </a:lnTo>
                  <a:lnTo>
                    <a:pt x="2000068" y="1559905"/>
                  </a:lnTo>
                  <a:lnTo>
                    <a:pt x="2041488" y="1589477"/>
                  </a:lnTo>
                  <a:lnTo>
                    <a:pt x="2082892" y="1618867"/>
                  </a:lnTo>
                  <a:lnTo>
                    <a:pt x="2124280" y="1648073"/>
                  </a:lnTo>
                  <a:lnTo>
                    <a:pt x="2165653" y="1677090"/>
                  </a:lnTo>
                  <a:lnTo>
                    <a:pt x="2207009" y="1705916"/>
                  </a:lnTo>
                  <a:lnTo>
                    <a:pt x="2248349" y="1734545"/>
                  </a:lnTo>
                  <a:lnTo>
                    <a:pt x="2289672" y="1762975"/>
                  </a:lnTo>
                  <a:lnTo>
                    <a:pt x="2330977" y="1791202"/>
                  </a:lnTo>
                  <a:lnTo>
                    <a:pt x="2372265" y="1819222"/>
                  </a:lnTo>
                  <a:lnTo>
                    <a:pt x="2413535" y="1847031"/>
                  </a:lnTo>
                  <a:lnTo>
                    <a:pt x="2454787" y="1874626"/>
                  </a:lnTo>
                  <a:lnTo>
                    <a:pt x="2496020" y="1902003"/>
                  </a:lnTo>
                  <a:lnTo>
                    <a:pt x="2537234" y="1929159"/>
                  </a:lnTo>
                  <a:lnTo>
                    <a:pt x="2578430" y="1956089"/>
                  </a:lnTo>
                  <a:lnTo>
                    <a:pt x="2619606" y="1982790"/>
                  </a:lnTo>
                  <a:lnTo>
                    <a:pt x="2660762" y="2009258"/>
                  </a:lnTo>
                  <a:lnTo>
                    <a:pt x="2701898" y="2035490"/>
                  </a:lnTo>
                  <a:lnTo>
                    <a:pt x="2743013" y="2061482"/>
                  </a:lnTo>
                  <a:lnTo>
                    <a:pt x="2784108" y="2087230"/>
                  </a:lnTo>
                  <a:lnTo>
                    <a:pt x="2825182" y="2112730"/>
                  </a:lnTo>
                  <a:lnTo>
                    <a:pt x="2866235" y="2137979"/>
                  </a:lnTo>
                  <a:lnTo>
                    <a:pt x="2907266" y="2162973"/>
                  </a:lnTo>
                  <a:lnTo>
                    <a:pt x="2948275" y="2187709"/>
                  </a:lnTo>
                  <a:lnTo>
                    <a:pt x="2989262" y="2212183"/>
                  </a:lnTo>
                  <a:lnTo>
                    <a:pt x="3030226" y="2236390"/>
                  </a:lnTo>
                  <a:lnTo>
                    <a:pt x="3071167" y="2260328"/>
                  </a:lnTo>
                  <a:lnTo>
                    <a:pt x="3112085" y="2283992"/>
                  </a:lnTo>
                  <a:lnTo>
                    <a:pt x="3152980" y="2307379"/>
                  </a:lnTo>
                  <a:lnTo>
                    <a:pt x="3193850" y="2330486"/>
                  </a:lnTo>
                  <a:lnTo>
                    <a:pt x="3234697" y="2353308"/>
                  </a:lnTo>
                  <a:lnTo>
                    <a:pt x="3275519" y="2375841"/>
                  </a:lnTo>
                  <a:lnTo>
                    <a:pt x="3316316" y="2398083"/>
                  </a:lnTo>
                  <a:lnTo>
                    <a:pt x="3357088" y="2420030"/>
                  </a:lnTo>
                  <a:lnTo>
                    <a:pt x="3397835" y="2441677"/>
                  </a:lnTo>
                  <a:lnTo>
                    <a:pt x="3438556" y="2463021"/>
                  </a:lnTo>
                  <a:lnTo>
                    <a:pt x="3479251" y="2484059"/>
                  </a:lnTo>
                  <a:lnTo>
                    <a:pt x="3519920" y="2504786"/>
                  </a:lnTo>
                  <a:lnTo>
                    <a:pt x="3560562" y="2525200"/>
                  </a:lnTo>
                  <a:lnTo>
                    <a:pt x="3601177" y="2545295"/>
                  </a:lnTo>
                  <a:lnTo>
                    <a:pt x="3641765" y="2565070"/>
                  </a:lnTo>
                  <a:lnTo>
                    <a:pt x="3691599" y="2588809"/>
                  </a:lnTo>
                  <a:lnTo>
                    <a:pt x="3741906" y="2612090"/>
                  </a:lnTo>
                  <a:lnTo>
                    <a:pt x="3792665" y="2634918"/>
                  </a:lnTo>
                  <a:lnTo>
                    <a:pt x="3843853" y="2657300"/>
                  </a:lnTo>
                  <a:lnTo>
                    <a:pt x="3895449" y="2679241"/>
                  </a:lnTo>
                  <a:lnTo>
                    <a:pt x="3947430" y="2700747"/>
                  </a:lnTo>
                  <a:lnTo>
                    <a:pt x="3999776" y="2721824"/>
                  </a:lnTo>
                  <a:lnTo>
                    <a:pt x="4052465" y="2742477"/>
                  </a:lnTo>
                  <a:lnTo>
                    <a:pt x="4105474" y="2762713"/>
                  </a:lnTo>
                  <a:lnTo>
                    <a:pt x="4158782" y="2782538"/>
                  </a:lnTo>
                  <a:lnTo>
                    <a:pt x="4212368" y="2801957"/>
                  </a:lnTo>
                  <a:lnTo>
                    <a:pt x="4266209" y="2820976"/>
                  </a:lnTo>
                  <a:lnTo>
                    <a:pt x="4320283" y="2839601"/>
                  </a:lnTo>
                  <a:lnTo>
                    <a:pt x="4374569" y="2857837"/>
                  </a:lnTo>
                  <a:lnTo>
                    <a:pt x="4429046" y="2875692"/>
                  </a:lnTo>
                  <a:lnTo>
                    <a:pt x="4483691" y="2893170"/>
                  </a:lnTo>
                  <a:lnTo>
                    <a:pt x="4538482" y="2910277"/>
                  </a:lnTo>
                  <a:lnTo>
                    <a:pt x="4593399" y="2927020"/>
                  </a:lnTo>
                  <a:lnTo>
                    <a:pt x="4648418" y="2943404"/>
                  </a:lnTo>
                  <a:lnTo>
                    <a:pt x="4703519" y="2959434"/>
                  </a:lnTo>
                  <a:lnTo>
                    <a:pt x="4758679" y="2975118"/>
                  </a:lnTo>
                  <a:lnTo>
                    <a:pt x="4813877" y="2990460"/>
                  </a:lnTo>
                  <a:lnTo>
                    <a:pt x="4869091" y="3005467"/>
                  </a:lnTo>
                  <a:lnTo>
                    <a:pt x="4924300" y="3020144"/>
                  </a:lnTo>
                  <a:lnTo>
                    <a:pt x="4979480" y="3034498"/>
                  </a:lnTo>
                  <a:lnTo>
                    <a:pt x="5034612" y="3048533"/>
                  </a:lnTo>
                  <a:lnTo>
                    <a:pt x="5089673" y="3062256"/>
                  </a:lnTo>
                  <a:lnTo>
                    <a:pt x="5144641" y="3075674"/>
                  </a:lnTo>
                  <a:lnTo>
                    <a:pt x="5199494" y="3088791"/>
                  </a:lnTo>
                  <a:lnTo>
                    <a:pt x="5254211" y="3101613"/>
                  </a:lnTo>
                  <a:lnTo>
                    <a:pt x="5308770" y="3114147"/>
                  </a:lnTo>
                  <a:lnTo>
                    <a:pt x="5363149" y="3126398"/>
                  </a:lnTo>
                  <a:lnTo>
                    <a:pt x="5417327" y="3138372"/>
                  </a:lnTo>
                  <a:lnTo>
                    <a:pt x="5471281" y="3150075"/>
                  </a:lnTo>
                  <a:lnTo>
                    <a:pt x="5524990" y="3161513"/>
                  </a:lnTo>
                  <a:lnTo>
                    <a:pt x="5578432" y="3172691"/>
                  </a:lnTo>
                  <a:lnTo>
                    <a:pt x="5631586" y="3183616"/>
                  </a:lnTo>
                  <a:lnTo>
                    <a:pt x="5684429" y="3194293"/>
                  </a:lnTo>
                  <a:lnTo>
                    <a:pt x="5736940" y="3204728"/>
                  </a:lnTo>
                  <a:lnTo>
                    <a:pt x="5789097" y="3214928"/>
                  </a:lnTo>
                  <a:lnTo>
                    <a:pt x="5840879" y="3224897"/>
                  </a:lnTo>
                  <a:lnTo>
                    <a:pt x="5892263" y="3234642"/>
                  </a:lnTo>
                  <a:lnTo>
                    <a:pt x="5943227" y="3244169"/>
                  </a:lnTo>
                  <a:lnTo>
                    <a:pt x="5993751" y="3253483"/>
                  </a:lnTo>
                  <a:lnTo>
                    <a:pt x="6043812" y="3262591"/>
                  </a:lnTo>
                  <a:lnTo>
                    <a:pt x="6093389" y="3271498"/>
                  </a:lnTo>
                  <a:lnTo>
                    <a:pt x="6142459" y="3280209"/>
                  </a:lnTo>
                  <a:lnTo>
                    <a:pt x="6191001" y="3288732"/>
                  </a:lnTo>
                  <a:lnTo>
                    <a:pt x="6238994" y="3297071"/>
                  </a:lnTo>
                  <a:lnTo>
                    <a:pt x="6286415" y="3305233"/>
                  </a:lnTo>
                  <a:lnTo>
                    <a:pt x="6333242" y="3313224"/>
                  </a:lnTo>
                  <a:lnTo>
                    <a:pt x="6379455" y="3321048"/>
                  </a:lnTo>
                  <a:lnTo>
                    <a:pt x="6425031" y="3328713"/>
                  </a:lnTo>
                  <a:lnTo>
                    <a:pt x="6469948" y="3336224"/>
                  </a:lnTo>
                  <a:lnTo>
                    <a:pt x="6514185" y="3343587"/>
                  </a:lnTo>
                  <a:lnTo>
                    <a:pt x="6557719" y="3350807"/>
                  </a:lnTo>
                  <a:lnTo>
                    <a:pt x="6600530" y="3357891"/>
                  </a:lnTo>
                  <a:lnTo>
                    <a:pt x="6642595" y="3364845"/>
                  </a:lnTo>
                  <a:lnTo>
                    <a:pt x="6683893" y="3371673"/>
                  </a:lnTo>
                  <a:lnTo>
                    <a:pt x="6724401" y="3378383"/>
                  </a:lnTo>
                  <a:lnTo>
                    <a:pt x="6764099" y="3384980"/>
                  </a:lnTo>
                  <a:lnTo>
                    <a:pt x="6802964" y="3391470"/>
                  </a:lnTo>
                  <a:lnTo>
                    <a:pt x="6840975" y="3397858"/>
                  </a:lnTo>
                  <a:lnTo>
                    <a:pt x="6914345" y="3410354"/>
                  </a:lnTo>
                  <a:lnTo>
                    <a:pt x="6984037" y="3422516"/>
                  </a:lnTo>
                  <a:lnTo>
                    <a:pt x="7049875" y="3434389"/>
                  </a:lnTo>
                  <a:lnTo>
                    <a:pt x="7111687" y="3446020"/>
                  </a:lnTo>
                  <a:lnTo>
                    <a:pt x="7141028" y="3451761"/>
                  </a:lnTo>
                </a:path>
              </a:pathLst>
            </a:custGeom>
            <a:noFill/>
            <a:ln cap="flat" cmpd="sng" w="57150">
              <a:solidFill>
                <a:srgbClr val="2E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26" name="Google Shape;1126;p139"/>
            <p:cNvSpPr/>
            <p:nvPr/>
          </p:nvSpPr>
          <p:spPr>
            <a:xfrm>
              <a:off x="4328164" y="2373570"/>
              <a:ext cx="1598295" cy="1553845"/>
            </a:xfrm>
            <a:custGeom>
              <a:rect b="b" l="l" r="r" t="t"/>
              <a:pathLst>
                <a:path extrusionOk="0" h="1553845" w="1598295">
                  <a:moveTo>
                    <a:pt x="798934" y="0"/>
                  </a:moveTo>
                  <a:lnTo>
                    <a:pt x="750265" y="1417"/>
                  </a:lnTo>
                  <a:lnTo>
                    <a:pt x="702367" y="5616"/>
                  </a:lnTo>
                  <a:lnTo>
                    <a:pt x="655324" y="12514"/>
                  </a:lnTo>
                  <a:lnTo>
                    <a:pt x="609219" y="22031"/>
                  </a:lnTo>
                  <a:lnTo>
                    <a:pt x="564137" y="34085"/>
                  </a:lnTo>
                  <a:lnTo>
                    <a:pt x="520159" y="48594"/>
                  </a:lnTo>
                  <a:lnTo>
                    <a:pt x="477371" y="65479"/>
                  </a:lnTo>
                  <a:lnTo>
                    <a:pt x="435855" y="84657"/>
                  </a:lnTo>
                  <a:lnTo>
                    <a:pt x="395696" y="106048"/>
                  </a:lnTo>
                  <a:lnTo>
                    <a:pt x="356976" y="129569"/>
                  </a:lnTo>
                  <a:lnTo>
                    <a:pt x="319780" y="155140"/>
                  </a:lnTo>
                  <a:lnTo>
                    <a:pt x="284190" y="182679"/>
                  </a:lnTo>
                  <a:lnTo>
                    <a:pt x="250291" y="212106"/>
                  </a:lnTo>
                  <a:lnTo>
                    <a:pt x="218166" y="243339"/>
                  </a:lnTo>
                  <a:lnTo>
                    <a:pt x="187899" y="276296"/>
                  </a:lnTo>
                  <a:lnTo>
                    <a:pt x="159572" y="310897"/>
                  </a:lnTo>
                  <a:lnTo>
                    <a:pt x="133271" y="347061"/>
                  </a:lnTo>
                  <a:lnTo>
                    <a:pt x="109077" y="384705"/>
                  </a:lnTo>
                  <a:lnTo>
                    <a:pt x="87076" y="423749"/>
                  </a:lnTo>
                  <a:lnTo>
                    <a:pt x="67350" y="464111"/>
                  </a:lnTo>
                  <a:lnTo>
                    <a:pt x="49983" y="505711"/>
                  </a:lnTo>
                  <a:lnTo>
                    <a:pt x="35058" y="548467"/>
                  </a:lnTo>
                  <a:lnTo>
                    <a:pt x="22660" y="592297"/>
                  </a:lnTo>
                  <a:lnTo>
                    <a:pt x="12871" y="637121"/>
                  </a:lnTo>
                  <a:lnTo>
                    <a:pt x="5776" y="682857"/>
                  </a:lnTo>
                  <a:lnTo>
                    <a:pt x="1458" y="729425"/>
                  </a:lnTo>
                  <a:lnTo>
                    <a:pt x="0" y="776742"/>
                  </a:lnTo>
                  <a:lnTo>
                    <a:pt x="1458" y="824059"/>
                  </a:lnTo>
                  <a:lnTo>
                    <a:pt x="5776" y="870626"/>
                  </a:lnTo>
                  <a:lnTo>
                    <a:pt x="12871" y="916362"/>
                  </a:lnTo>
                  <a:lnTo>
                    <a:pt x="22660" y="961186"/>
                  </a:lnTo>
                  <a:lnTo>
                    <a:pt x="35058" y="1005016"/>
                  </a:lnTo>
                  <a:lnTo>
                    <a:pt x="49983" y="1047772"/>
                  </a:lnTo>
                  <a:lnTo>
                    <a:pt x="67350" y="1089371"/>
                  </a:lnTo>
                  <a:lnTo>
                    <a:pt x="87076" y="1129734"/>
                  </a:lnTo>
                  <a:lnTo>
                    <a:pt x="109077" y="1168778"/>
                  </a:lnTo>
                  <a:lnTo>
                    <a:pt x="133271" y="1206422"/>
                  </a:lnTo>
                  <a:lnTo>
                    <a:pt x="159572" y="1242585"/>
                  </a:lnTo>
                  <a:lnTo>
                    <a:pt x="187899" y="1277186"/>
                  </a:lnTo>
                  <a:lnTo>
                    <a:pt x="218166" y="1310143"/>
                  </a:lnTo>
                  <a:lnTo>
                    <a:pt x="250291" y="1341376"/>
                  </a:lnTo>
                  <a:lnTo>
                    <a:pt x="284190" y="1370803"/>
                  </a:lnTo>
                  <a:lnTo>
                    <a:pt x="319780" y="1398342"/>
                  </a:lnTo>
                  <a:lnTo>
                    <a:pt x="356976" y="1423913"/>
                  </a:lnTo>
                  <a:lnTo>
                    <a:pt x="395696" y="1447435"/>
                  </a:lnTo>
                  <a:lnTo>
                    <a:pt x="435855" y="1468825"/>
                  </a:lnTo>
                  <a:lnTo>
                    <a:pt x="477371" y="1488003"/>
                  </a:lnTo>
                  <a:lnTo>
                    <a:pt x="520159" y="1504888"/>
                  </a:lnTo>
                  <a:lnTo>
                    <a:pt x="564137" y="1519398"/>
                  </a:lnTo>
                  <a:lnTo>
                    <a:pt x="609219" y="1531451"/>
                  </a:lnTo>
                  <a:lnTo>
                    <a:pt x="655324" y="1540968"/>
                  </a:lnTo>
                  <a:lnTo>
                    <a:pt x="702367" y="1547866"/>
                  </a:lnTo>
                  <a:lnTo>
                    <a:pt x="750265" y="1552065"/>
                  </a:lnTo>
                  <a:lnTo>
                    <a:pt x="798934" y="1553483"/>
                  </a:lnTo>
                  <a:lnTo>
                    <a:pt x="847602" y="1552065"/>
                  </a:lnTo>
                  <a:lnTo>
                    <a:pt x="895500" y="1547866"/>
                  </a:lnTo>
                  <a:lnTo>
                    <a:pt x="942543" y="1540968"/>
                  </a:lnTo>
                  <a:lnTo>
                    <a:pt x="988648" y="1531451"/>
                  </a:lnTo>
                  <a:lnTo>
                    <a:pt x="1033730" y="1519398"/>
                  </a:lnTo>
                  <a:lnTo>
                    <a:pt x="1077707" y="1504888"/>
                  </a:lnTo>
                  <a:lnTo>
                    <a:pt x="1120496" y="1488003"/>
                  </a:lnTo>
                  <a:lnTo>
                    <a:pt x="1162011" y="1468825"/>
                  </a:lnTo>
                  <a:lnTo>
                    <a:pt x="1202171" y="1447435"/>
                  </a:lnTo>
                  <a:lnTo>
                    <a:pt x="1240891" y="1423913"/>
                  </a:lnTo>
                  <a:lnTo>
                    <a:pt x="1278087" y="1398342"/>
                  </a:lnTo>
                  <a:lnTo>
                    <a:pt x="1313677" y="1370803"/>
                  </a:lnTo>
                  <a:lnTo>
                    <a:pt x="1347576" y="1341376"/>
                  </a:lnTo>
                  <a:lnTo>
                    <a:pt x="1379701" y="1310143"/>
                  </a:lnTo>
                  <a:lnTo>
                    <a:pt x="1409968" y="1277186"/>
                  </a:lnTo>
                  <a:lnTo>
                    <a:pt x="1438295" y="1242585"/>
                  </a:lnTo>
                  <a:lnTo>
                    <a:pt x="1464596" y="1206422"/>
                  </a:lnTo>
                  <a:lnTo>
                    <a:pt x="1488790" y="1168778"/>
                  </a:lnTo>
                  <a:lnTo>
                    <a:pt x="1510791" y="1129734"/>
                  </a:lnTo>
                  <a:lnTo>
                    <a:pt x="1530517" y="1089371"/>
                  </a:lnTo>
                  <a:lnTo>
                    <a:pt x="1547884" y="1047772"/>
                  </a:lnTo>
                  <a:lnTo>
                    <a:pt x="1562809" y="1005016"/>
                  </a:lnTo>
                  <a:lnTo>
                    <a:pt x="1575207" y="961186"/>
                  </a:lnTo>
                  <a:lnTo>
                    <a:pt x="1584996" y="916362"/>
                  </a:lnTo>
                  <a:lnTo>
                    <a:pt x="1592091" y="870626"/>
                  </a:lnTo>
                  <a:lnTo>
                    <a:pt x="1596410" y="824059"/>
                  </a:lnTo>
                  <a:lnTo>
                    <a:pt x="1597868" y="776742"/>
                  </a:lnTo>
                  <a:lnTo>
                    <a:pt x="1596410" y="729425"/>
                  </a:lnTo>
                  <a:lnTo>
                    <a:pt x="1592091" y="682857"/>
                  </a:lnTo>
                  <a:lnTo>
                    <a:pt x="1584996" y="637121"/>
                  </a:lnTo>
                  <a:lnTo>
                    <a:pt x="1575207" y="592297"/>
                  </a:lnTo>
                  <a:lnTo>
                    <a:pt x="1562809" y="548467"/>
                  </a:lnTo>
                  <a:lnTo>
                    <a:pt x="1547884" y="505711"/>
                  </a:lnTo>
                  <a:lnTo>
                    <a:pt x="1530517" y="464111"/>
                  </a:lnTo>
                  <a:lnTo>
                    <a:pt x="1510791" y="423749"/>
                  </a:lnTo>
                  <a:lnTo>
                    <a:pt x="1488790" y="384705"/>
                  </a:lnTo>
                  <a:lnTo>
                    <a:pt x="1464596" y="347061"/>
                  </a:lnTo>
                  <a:lnTo>
                    <a:pt x="1438295" y="310897"/>
                  </a:lnTo>
                  <a:lnTo>
                    <a:pt x="1409968" y="276296"/>
                  </a:lnTo>
                  <a:lnTo>
                    <a:pt x="1379701" y="243339"/>
                  </a:lnTo>
                  <a:lnTo>
                    <a:pt x="1347576" y="212106"/>
                  </a:lnTo>
                  <a:lnTo>
                    <a:pt x="1313677" y="182679"/>
                  </a:lnTo>
                  <a:lnTo>
                    <a:pt x="1278087" y="155140"/>
                  </a:lnTo>
                  <a:lnTo>
                    <a:pt x="1240891" y="129569"/>
                  </a:lnTo>
                  <a:lnTo>
                    <a:pt x="1202171" y="106048"/>
                  </a:lnTo>
                  <a:lnTo>
                    <a:pt x="1162011" y="84657"/>
                  </a:lnTo>
                  <a:lnTo>
                    <a:pt x="1120496" y="65479"/>
                  </a:lnTo>
                  <a:lnTo>
                    <a:pt x="1077707" y="48594"/>
                  </a:lnTo>
                  <a:lnTo>
                    <a:pt x="1033730" y="34085"/>
                  </a:lnTo>
                  <a:lnTo>
                    <a:pt x="988648" y="22031"/>
                  </a:lnTo>
                  <a:lnTo>
                    <a:pt x="942543" y="12514"/>
                  </a:lnTo>
                  <a:lnTo>
                    <a:pt x="895500" y="5616"/>
                  </a:lnTo>
                  <a:lnTo>
                    <a:pt x="847602" y="1417"/>
                  </a:lnTo>
                  <a:lnTo>
                    <a:pt x="798934" y="0"/>
                  </a:lnTo>
                  <a:close/>
                </a:path>
              </a:pathLst>
            </a:custGeom>
            <a:solidFill>
              <a:srgbClr val="5B9B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27" name="Google Shape;1127;p139"/>
            <p:cNvSpPr/>
            <p:nvPr/>
          </p:nvSpPr>
          <p:spPr>
            <a:xfrm>
              <a:off x="4328164" y="2373570"/>
              <a:ext cx="1598295" cy="1553845"/>
            </a:xfrm>
            <a:custGeom>
              <a:rect b="b" l="l" r="r" t="t"/>
              <a:pathLst>
                <a:path extrusionOk="0" h="1553845" w="1598295">
                  <a:moveTo>
                    <a:pt x="0" y="776741"/>
                  </a:moveTo>
                  <a:lnTo>
                    <a:pt x="1458" y="729424"/>
                  </a:lnTo>
                  <a:lnTo>
                    <a:pt x="5776" y="682857"/>
                  </a:lnTo>
                  <a:lnTo>
                    <a:pt x="12871" y="637121"/>
                  </a:lnTo>
                  <a:lnTo>
                    <a:pt x="22660" y="592297"/>
                  </a:lnTo>
                  <a:lnTo>
                    <a:pt x="35058" y="548466"/>
                  </a:lnTo>
                  <a:lnTo>
                    <a:pt x="49983" y="505711"/>
                  </a:lnTo>
                  <a:lnTo>
                    <a:pt x="67350" y="464111"/>
                  </a:lnTo>
                  <a:lnTo>
                    <a:pt x="87076" y="423749"/>
                  </a:lnTo>
                  <a:lnTo>
                    <a:pt x="109077" y="384705"/>
                  </a:lnTo>
                  <a:lnTo>
                    <a:pt x="133271" y="347060"/>
                  </a:lnTo>
                  <a:lnTo>
                    <a:pt x="159572" y="310897"/>
                  </a:lnTo>
                  <a:lnTo>
                    <a:pt x="187899" y="276296"/>
                  </a:lnTo>
                  <a:lnTo>
                    <a:pt x="218166" y="243339"/>
                  </a:lnTo>
                  <a:lnTo>
                    <a:pt x="250291" y="212106"/>
                  </a:lnTo>
                  <a:lnTo>
                    <a:pt x="284190" y="182679"/>
                  </a:lnTo>
                  <a:lnTo>
                    <a:pt x="319780" y="155140"/>
                  </a:lnTo>
                  <a:lnTo>
                    <a:pt x="356976" y="129569"/>
                  </a:lnTo>
                  <a:lnTo>
                    <a:pt x="395696" y="106047"/>
                  </a:lnTo>
                  <a:lnTo>
                    <a:pt x="435856" y="84657"/>
                  </a:lnTo>
                  <a:lnTo>
                    <a:pt x="477371" y="65479"/>
                  </a:lnTo>
                  <a:lnTo>
                    <a:pt x="520160" y="48594"/>
                  </a:lnTo>
                  <a:lnTo>
                    <a:pt x="564137" y="34084"/>
                  </a:lnTo>
                  <a:lnTo>
                    <a:pt x="609220" y="22031"/>
                  </a:lnTo>
                  <a:lnTo>
                    <a:pt x="655324" y="12514"/>
                  </a:lnTo>
                  <a:lnTo>
                    <a:pt x="702367" y="5616"/>
                  </a:lnTo>
                  <a:lnTo>
                    <a:pt x="750265" y="1417"/>
                  </a:lnTo>
                  <a:lnTo>
                    <a:pt x="798934" y="0"/>
                  </a:lnTo>
                  <a:lnTo>
                    <a:pt x="847602" y="1417"/>
                  </a:lnTo>
                  <a:lnTo>
                    <a:pt x="895500" y="5616"/>
                  </a:lnTo>
                  <a:lnTo>
                    <a:pt x="942543" y="12514"/>
                  </a:lnTo>
                  <a:lnTo>
                    <a:pt x="988647" y="22031"/>
                  </a:lnTo>
                  <a:lnTo>
                    <a:pt x="1033730" y="34084"/>
                  </a:lnTo>
                  <a:lnTo>
                    <a:pt x="1077707" y="48594"/>
                  </a:lnTo>
                  <a:lnTo>
                    <a:pt x="1120496" y="65479"/>
                  </a:lnTo>
                  <a:lnTo>
                    <a:pt x="1162011" y="84657"/>
                  </a:lnTo>
                  <a:lnTo>
                    <a:pt x="1202171" y="106047"/>
                  </a:lnTo>
                  <a:lnTo>
                    <a:pt x="1240891" y="129569"/>
                  </a:lnTo>
                  <a:lnTo>
                    <a:pt x="1278087" y="155140"/>
                  </a:lnTo>
                  <a:lnTo>
                    <a:pt x="1313677" y="182679"/>
                  </a:lnTo>
                  <a:lnTo>
                    <a:pt x="1347576" y="212106"/>
                  </a:lnTo>
                  <a:lnTo>
                    <a:pt x="1379701" y="243339"/>
                  </a:lnTo>
                  <a:lnTo>
                    <a:pt x="1409968" y="276296"/>
                  </a:lnTo>
                  <a:lnTo>
                    <a:pt x="1438295" y="310897"/>
                  </a:lnTo>
                  <a:lnTo>
                    <a:pt x="1464596" y="347060"/>
                  </a:lnTo>
                  <a:lnTo>
                    <a:pt x="1488790" y="384705"/>
                  </a:lnTo>
                  <a:lnTo>
                    <a:pt x="1510791" y="423749"/>
                  </a:lnTo>
                  <a:lnTo>
                    <a:pt x="1530517" y="464111"/>
                  </a:lnTo>
                  <a:lnTo>
                    <a:pt x="1547884" y="505711"/>
                  </a:lnTo>
                  <a:lnTo>
                    <a:pt x="1562809" y="548466"/>
                  </a:lnTo>
                  <a:lnTo>
                    <a:pt x="1575207" y="592297"/>
                  </a:lnTo>
                  <a:lnTo>
                    <a:pt x="1584996" y="637121"/>
                  </a:lnTo>
                  <a:lnTo>
                    <a:pt x="1592091" y="682857"/>
                  </a:lnTo>
                  <a:lnTo>
                    <a:pt x="1596409" y="729424"/>
                  </a:lnTo>
                  <a:lnTo>
                    <a:pt x="1597868" y="776741"/>
                  </a:lnTo>
                  <a:lnTo>
                    <a:pt x="1596409" y="824058"/>
                  </a:lnTo>
                  <a:lnTo>
                    <a:pt x="1592091" y="870625"/>
                  </a:lnTo>
                  <a:lnTo>
                    <a:pt x="1584996" y="916361"/>
                  </a:lnTo>
                  <a:lnTo>
                    <a:pt x="1575207" y="961185"/>
                  </a:lnTo>
                  <a:lnTo>
                    <a:pt x="1562809" y="1005016"/>
                  </a:lnTo>
                  <a:lnTo>
                    <a:pt x="1547884" y="1047771"/>
                  </a:lnTo>
                  <a:lnTo>
                    <a:pt x="1530517" y="1089371"/>
                  </a:lnTo>
                  <a:lnTo>
                    <a:pt x="1510791" y="1129733"/>
                  </a:lnTo>
                  <a:lnTo>
                    <a:pt x="1488790" y="1168777"/>
                  </a:lnTo>
                  <a:lnTo>
                    <a:pt x="1464596" y="1206422"/>
                  </a:lnTo>
                  <a:lnTo>
                    <a:pt x="1438295" y="1242585"/>
                  </a:lnTo>
                  <a:lnTo>
                    <a:pt x="1409968" y="1277186"/>
                  </a:lnTo>
                  <a:lnTo>
                    <a:pt x="1379701" y="1310143"/>
                  </a:lnTo>
                  <a:lnTo>
                    <a:pt x="1347576" y="1341376"/>
                  </a:lnTo>
                  <a:lnTo>
                    <a:pt x="1313677" y="1370803"/>
                  </a:lnTo>
                  <a:lnTo>
                    <a:pt x="1278087" y="1398342"/>
                  </a:lnTo>
                  <a:lnTo>
                    <a:pt x="1240891" y="1423913"/>
                  </a:lnTo>
                  <a:lnTo>
                    <a:pt x="1202171" y="1447435"/>
                  </a:lnTo>
                  <a:lnTo>
                    <a:pt x="1162011" y="1468825"/>
                  </a:lnTo>
                  <a:lnTo>
                    <a:pt x="1120496" y="1488003"/>
                  </a:lnTo>
                  <a:lnTo>
                    <a:pt x="1077707" y="1504888"/>
                  </a:lnTo>
                  <a:lnTo>
                    <a:pt x="1033730" y="1519398"/>
                  </a:lnTo>
                  <a:lnTo>
                    <a:pt x="988647" y="1531451"/>
                  </a:lnTo>
                  <a:lnTo>
                    <a:pt x="942543" y="1540968"/>
                  </a:lnTo>
                  <a:lnTo>
                    <a:pt x="895500" y="1547866"/>
                  </a:lnTo>
                  <a:lnTo>
                    <a:pt x="847602" y="1552065"/>
                  </a:lnTo>
                  <a:lnTo>
                    <a:pt x="798934" y="1553483"/>
                  </a:lnTo>
                  <a:lnTo>
                    <a:pt x="750265" y="1552065"/>
                  </a:lnTo>
                  <a:lnTo>
                    <a:pt x="702367" y="1547866"/>
                  </a:lnTo>
                  <a:lnTo>
                    <a:pt x="655324" y="1540968"/>
                  </a:lnTo>
                  <a:lnTo>
                    <a:pt x="609220" y="1531451"/>
                  </a:lnTo>
                  <a:lnTo>
                    <a:pt x="564137" y="1519398"/>
                  </a:lnTo>
                  <a:lnTo>
                    <a:pt x="520160" y="1504888"/>
                  </a:lnTo>
                  <a:lnTo>
                    <a:pt x="477371" y="1488003"/>
                  </a:lnTo>
                  <a:lnTo>
                    <a:pt x="435856" y="1468825"/>
                  </a:lnTo>
                  <a:lnTo>
                    <a:pt x="395696" y="1447435"/>
                  </a:lnTo>
                  <a:lnTo>
                    <a:pt x="356976" y="1423913"/>
                  </a:lnTo>
                  <a:lnTo>
                    <a:pt x="319780" y="1398342"/>
                  </a:lnTo>
                  <a:lnTo>
                    <a:pt x="284190" y="1370803"/>
                  </a:lnTo>
                  <a:lnTo>
                    <a:pt x="250291" y="1341376"/>
                  </a:lnTo>
                  <a:lnTo>
                    <a:pt x="218166" y="1310143"/>
                  </a:lnTo>
                  <a:lnTo>
                    <a:pt x="187899" y="1277186"/>
                  </a:lnTo>
                  <a:lnTo>
                    <a:pt x="159572" y="1242585"/>
                  </a:lnTo>
                  <a:lnTo>
                    <a:pt x="133271" y="1206422"/>
                  </a:lnTo>
                  <a:lnTo>
                    <a:pt x="109077" y="1168777"/>
                  </a:lnTo>
                  <a:lnTo>
                    <a:pt x="87076" y="1129733"/>
                  </a:lnTo>
                  <a:lnTo>
                    <a:pt x="67350" y="1089371"/>
                  </a:lnTo>
                  <a:lnTo>
                    <a:pt x="49983" y="1047771"/>
                  </a:lnTo>
                  <a:lnTo>
                    <a:pt x="35058" y="1005016"/>
                  </a:lnTo>
                  <a:lnTo>
                    <a:pt x="22660" y="961185"/>
                  </a:lnTo>
                  <a:lnTo>
                    <a:pt x="12871" y="916361"/>
                  </a:lnTo>
                  <a:lnTo>
                    <a:pt x="5776" y="870625"/>
                  </a:lnTo>
                  <a:lnTo>
                    <a:pt x="1458" y="824058"/>
                  </a:lnTo>
                  <a:lnTo>
                    <a:pt x="0" y="776741"/>
                  </a:lnTo>
                  <a:close/>
                </a:path>
              </a:pathLst>
            </a:custGeom>
            <a:noFill/>
            <a:ln cap="flat" cmpd="sng" w="12700">
              <a:solidFill>
                <a:srgbClr val="4171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28" name="Google Shape;1128;p139"/>
            <p:cNvSpPr/>
            <p:nvPr/>
          </p:nvSpPr>
          <p:spPr>
            <a:xfrm>
              <a:off x="4754333" y="3927054"/>
              <a:ext cx="0" cy="1898650"/>
            </a:xfrm>
            <a:custGeom>
              <a:rect b="b" l="l" r="r" t="t"/>
              <a:pathLst>
                <a:path extrusionOk="0" h="1898650" w="120000">
                  <a:moveTo>
                    <a:pt x="0" y="0"/>
                  </a:moveTo>
                  <a:lnTo>
                    <a:pt x="0" y="1898279"/>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29" name="Google Shape;1129;p139"/>
            <p:cNvSpPr/>
            <p:nvPr/>
          </p:nvSpPr>
          <p:spPr>
            <a:xfrm>
              <a:off x="5416713" y="4383592"/>
              <a:ext cx="0" cy="1442085"/>
            </a:xfrm>
            <a:custGeom>
              <a:rect b="b" l="l" r="r" t="t"/>
              <a:pathLst>
                <a:path extrusionOk="0" h="1442085" w="120000">
                  <a:moveTo>
                    <a:pt x="0" y="0"/>
                  </a:moveTo>
                  <a:lnTo>
                    <a:pt x="0" y="144174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1130" name="Google Shape;1130;p139"/>
            <p:cNvSpPr/>
            <p:nvPr/>
          </p:nvSpPr>
          <p:spPr>
            <a:xfrm>
              <a:off x="4099872" y="3445897"/>
              <a:ext cx="0" cy="2379979"/>
            </a:xfrm>
            <a:custGeom>
              <a:rect b="b" l="l" r="r" t="t"/>
              <a:pathLst>
                <a:path extrusionOk="0" h="2379979" w="120000">
                  <a:moveTo>
                    <a:pt x="0" y="0"/>
                  </a:moveTo>
                  <a:lnTo>
                    <a:pt x="0" y="2379436"/>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1131" name="Google Shape;1131;p139"/>
          <p:cNvSpPr txBox="1"/>
          <p:nvPr/>
        </p:nvSpPr>
        <p:spPr>
          <a:xfrm>
            <a:off x="2975140" y="4448297"/>
            <a:ext cx="11769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400">
                <a:latin typeface="Calibri"/>
                <a:ea typeface="Calibri"/>
                <a:cs typeface="Calibri"/>
                <a:sym typeface="Calibri"/>
              </a:rPr>
              <a:t>A	B	C</a:t>
            </a:r>
            <a:endParaRPr sz="2400">
              <a:latin typeface="Calibri"/>
              <a:ea typeface="Calibri"/>
              <a:cs typeface="Calibri"/>
              <a:sym typeface="Calibri"/>
            </a:endParaRPr>
          </a:p>
        </p:txBody>
      </p:sp>
      <p:sp>
        <p:nvSpPr>
          <p:cNvPr id="1132" name="Google Shape;1132;p139"/>
          <p:cNvSpPr txBox="1"/>
          <p:nvPr/>
        </p:nvSpPr>
        <p:spPr>
          <a:xfrm>
            <a:off x="5376528" y="1273730"/>
            <a:ext cx="2621400" cy="2495400"/>
          </a:xfrm>
          <a:prstGeom prst="rect">
            <a:avLst/>
          </a:prstGeom>
          <a:noFill/>
          <a:ln>
            <a:noFill/>
          </a:ln>
        </p:spPr>
        <p:txBody>
          <a:bodyPr anchorCtr="0" anchor="t" bIns="0" lIns="0" spcFirstLastPara="1" rIns="0" wrap="square" tIns="9525">
            <a:spAutoFit/>
          </a:bodyPr>
          <a:lstStyle/>
          <a:p>
            <a:pPr indent="241300" lvl="0" marL="50800" marR="279400" rtl="0" algn="l">
              <a:lnSpc>
                <a:spcPct val="100000"/>
              </a:lnSpc>
              <a:spcBef>
                <a:spcPts val="0"/>
              </a:spcBef>
              <a:spcAft>
                <a:spcPts val="0"/>
              </a:spcAft>
              <a:buNone/>
            </a:pPr>
            <a:r>
              <a:rPr lang="ru" sz="2400">
                <a:solidFill>
                  <a:srgbClr val="FF0000"/>
                </a:solidFill>
                <a:latin typeface="Calibri"/>
                <a:ea typeface="Calibri"/>
                <a:cs typeface="Calibri"/>
                <a:sym typeface="Calibri"/>
              </a:rPr>
              <a:t>Производная  покажет скорость</a:t>
            </a:r>
            <a:endParaRPr sz="2400">
              <a:latin typeface="Calibri"/>
              <a:ea typeface="Calibri"/>
              <a:cs typeface="Calibri"/>
              <a:sym typeface="Calibri"/>
            </a:endParaRPr>
          </a:p>
          <a:p>
            <a:pPr indent="0" lvl="0" marL="12700" marR="0" rtl="0" algn="l">
              <a:lnSpc>
                <a:spcPct val="100000"/>
              </a:lnSpc>
              <a:spcBef>
                <a:spcPts val="1200"/>
              </a:spcBef>
              <a:spcAft>
                <a:spcPts val="0"/>
              </a:spcAft>
              <a:buNone/>
            </a:pPr>
            <a:r>
              <a:rPr lang="ru" sz="2400">
                <a:latin typeface="Calibri"/>
                <a:ea typeface="Calibri"/>
                <a:cs typeface="Calibri"/>
                <a:sym typeface="Calibri"/>
              </a:rPr>
              <a:t>Куда покатится?</a:t>
            </a:r>
            <a:endParaRPr sz="2400">
              <a:latin typeface="Calibri"/>
              <a:ea typeface="Calibri"/>
              <a:cs typeface="Calibri"/>
              <a:sym typeface="Calibri"/>
            </a:endParaRPr>
          </a:p>
          <a:p>
            <a:pPr indent="0" lvl="0" marL="63500" marR="0" rtl="0" algn="l">
              <a:lnSpc>
                <a:spcPct val="100000"/>
              </a:lnSpc>
              <a:spcBef>
                <a:spcPts val="900"/>
              </a:spcBef>
              <a:spcAft>
                <a:spcPts val="0"/>
              </a:spcAft>
              <a:buNone/>
            </a:pPr>
            <a:r>
              <a:rPr lang="ru" sz="2400">
                <a:solidFill>
                  <a:srgbClr val="FF0000"/>
                </a:solidFill>
                <a:latin typeface="Calibri"/>
                <a:ea typeface="Calibri"/>
                <a:cs typeface="Calibri"/>
                <a:sym typeface="Calibri"/>
              </a:rPr>
              <a:t>f(A) &gt; f(C) </a:t>
            </a:r>
            <a:r>
              <a:rPr lang="ru" sz="2400">
                <a:solidFill>
                  <a:srgbClr val="FF0000"/>
                </a:solidFill>
                <a:latin typeface="Noto Sans Symbols"/>
                <a:ea typeface="Noto Sans Symbols"/>
                <a:cs typeface="Noto Sans Symbols"/>
                <a:sym typeface="Noto Sans Symbols"/>
              </a:rPr>
              <a:t>🡪</a:t>
            </a:r>
            <a:r>
              <a:rPr lang="ru" sz="2400">
                <a:solidFill>
                  <a:srgbClr val="FF0000"/>
                </a:solidFill>
                <a:latin typeface="Times New Roman"/>
                <a:ea typeface="Times New Roman"/>
                <a:cs typeface="Times New Roman"/>
                <a:sym typeface="Times New Roman"/>
              </a:rPr>
              <a:t> </a:t>
            </a:r>
            <a:r>
              <a:rPr lang="ru" sz="2400">
                <a:solidFill>
                  <a:srgbClr val="FF0000"/>
                </a:solidFill>
                <a:latin typeface="Calibri"/>
                <a:ea typeface="Calibri"/>
                <a:cs typeface="Calibri"/>
                <a:sym typeface="Calibri"/>
              </a:rPr>
              <a:t>вправо  f(A) &lt; f(C) </a:t>
            </a:r>
            <a:r>
              <a:rPr lang="ru" sz="2400">
                <a:solidFill>
                  <a:srgbClr val="FF0000"/>
                </a:solidFill>
                <a:latin typeface="Noto Sans Symbols"/>
                <a:ea typeface="Noto Sans Symbols"/>
                <a:cs typeface="Noto Sans Symbols"/>
                <a:sym typeface="Noto Sans Symbols"/>
              </a:rPr>
              <a:t>🡪</a:t>
            </a:r>
            <a:r>
              <a:rPr lang="ru" sz="2400">
                <a:solidFill>
                  <a:srgbClr val="FF0000"/>
                </a:solidFill>
                <a:latin typeface="Times New Roman"/>
                <a:ea typeface="Times New Roman"/>
                <a:cs typeface="Times New Roman"/>
                <a:sym typeface="Times New Roman"/>
              </a:rPr>
              <a:t> </a:t>
            </a:r>
            <a:r>
              <a:rPr lang="ru" sz="2400">
                <a:solidFill>
                  <a:srgbClr val="FF0000"/>
                </a:solidFill>
                <a:latin typeface="Calibri"/>
                <a:ea typeface="Calibri"/>
                <a:cs typeface="Calibri"/>
                <a:sym typeface="Calibri"/>
              </a:rPr>
              <a:t>влево</a:t>
            </a:r>
            <a:endParaRPr sz="2400">
              <a:latin typeface="Calibri"/>
              <a:ea typeface="Calibri"/>
              <a:cs typeface="Calibri"/>
              <a:sym typeface="Calibri"/>
            </a:endParaRPr>
          </a:p>
        </p:txBody>
      </p:sp>
      <p:sp>
        <p:nvSpPr>
          <p:cNvPr id="1133" name="Google Shape;1133;p139"/>
          <p:cNvSpPr txBox="1"/>
          <p:nvPr/>
        </p:nvSpPr>
        <p:spPr>
          <a:xfrm>
            <a:off x="1577776" y="1324228"/>
            <a:ext cx="429600" cy="3789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2400">
                <a:latin typeface="Calibri"/>
                <a:ea typeface="Calibri"/>
                <a:cs typeface="Calibri"/>
                <a:sym typeface="Calibri"/>
              </a:rPr>
              <a:t>f(x)</a:t>
            </a:r>
            <a:endParaRPr sz="2400">
              <a:latin typeface="Calibri"/>
              <a:ea typeface="Calibri"/>
              <a:cs typeface="Calibri"/>
              <a:sym typeface="Calibri"/>
            </a:endParaRPr>
          </a:p>
        </p:txBody>
      </p:sp>
      <p:sp>
        <p:nvSpPr>
          <p:cNvPr id="1134" name="Google Shape;1134;p139"/>
          <p:cNvSpPr txBox="1"/>
          <p:nvPr>
            <p:ph idx="12" type="sldNum"/>
          </p:nvPr>
        </p:nvSpPr>
        <p:spPr>
          <a:xfrm>
            <a:off x="6583680" y="4783455"/>
            <a:ext cx="2103000" cy="1539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ru"/>
              <a:t>‹#›</a:t>
            </a:fld>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